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1"/>
  </p:notesMasterIdLst>
  <p:sldIdLst>
    <p:sldId id="259" r:id="rId5"/>
    <p:sldId id="346" r:id="rId6"/>
    <p:sldId id="351" r:id="rId7"/>
    <p:sldId id="358" r:id="rId8"/>
    <p:sldId id="350" r:id="rId9"/>
    <p:sldId id="357" r:id="rId10"/>
    <p:sldId id="359" r:id="rId11"/>
    <p:sldId id="349" r:id="rId12"/>
    <p:sldId id="356" r:id="rId13"/>
    <p:sldId id="355" r:id="rId14"/>
    <p:sldId id="354" r:id="rId15"/>
    <p:sldId id="353" r:id="rId16"/>
    <p:sldId id="352" r:id="rId17"/>
    <p:sldId id="348" r:id="rId18"/>
    <p:sldId id="347" r:id="rId19"/>
    <p:sldId id="328" r:id="rId20"/>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098293-50DF-5C5B-C8E6-85736A369411}" name="Dominic Pender" initials="DP" userId="S::dominic.pender@birmingham.gov.uk::a8886816-205c-4d00-8453-11ba20e4f9d9" providerId="AD"/>
  <p188:author id="{4EDAD9D5-DF48-4C89-CE20-1BF432E5BF8F}" name="Molly Smallman" initials="MS" userId="S::Molly.Smallman@birmingham.gov.uk::38729fef-3374-4cd0-a336-fe21a34505fa"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3B9003-F7B4-49B0-8CCF-5BFFF950B53F}" v="4" dt="2025-12-01T16:31:13.5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2" autoAdjust="0"/>
    <p:restoredTop sz="85775" autoAdjust="0"/>
  </p:normalViewPr>
  <p:slideViewPr>
    <p:cSldViewPr snapToGrid="0">
      <p:cViewPr varScale="1">
        <p:scale>
          <a:sx n="93" d="100"/>
          <a:sy n="93" d="100"/>
        </p:scale>
        <p:origin x="99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lly Smallman" userId="38729fef-3374-4cd0-a336-fe21a34505fa" providerId="ADAL" clId="{89A7DDFD-5CB3-4D34-AA9B-FBA3C54EA716}"/>
    <pc:docChg chg="modSld">
      <pc:chgData name="Molly Smallman" userId="38729fef-3374-4cd0-a336-fe21a34505fa" providerId="ADAL" clId="{89A7DDFD-5CB3-4D34-AA9B-FBA3C54EA716}" dt="2025-12-01T16:33:57.023" v="0" actId="20577"/>
      <pc:docMkLst>
        <pc:docMk/>
      </pc:docMkLst>
      <pc:sldChg chg="modNotesTx">
        <pc:chgData name="Molly Smallman" userId="38729fef-3374-4cd0-a336-fe21a34505fa" providerId="ADAL" clId="{89A7DDFD-5CB3-4D34-AA9B-FBA3C54EA716}" dt="2025-12-01T16:33:57.023" v="0" actId="20577"/>
        <pc:sldMkLst>
          <pc:docMk/>
          <pc:sldMk cId="3330373861" sldId="35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E751E5-4456-4CB9-A578-1AE8B34E01AD}" type="datetimeFigureOut">
              <a:t>12/1/2025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FF6E40-FBA6-40FA-8C5E-5CFDFEB65D42}" type="slidenum">
              <a:t>‹#›</a:t>
            </a:fld>
            <a:endParaRPr lang="en-GB"/>
          </a:p>
        </p:txBody>
      </p:sp>
    </p:spTree>
    <p:extLst>
      <p:ext uri="{BB962C8B-B14F-4D97-AF65-F5344CB8AC3E}">
        <p14:creationId xmlns:p14="http://schemas.microsoft.com/office/powerpoint/2010/main" val="4190444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cs typeface="Calibri"/>
            </a:endParaRPr>
          </a:p>
        </p:txBody>
      </p:sp>
      <p:sp>
        <p:nvSpPr>
          <p:cNvPr id="4" name="Slide Number Placeholder 3"/>
          <p:cNvSpPr>
            <a:spLocks noGrp="1"/>
          </p:cNvSpPr>
          <p:nvPr>
            <p:ph type="sldNum" sz="quarter" idx="5"/>
          </p:nvPr>
        </p:nvSpPr>
        <p:spPr/>
        <p:txBody>
          <a:bodyPr/>
          <a:lstStyle/>
          <a:p>
            <a:fld id="{CD6F74A6-1C47-4B1D-94BC-F2DC5318D541}" type="slidenum">
              <a:rPr lang="en-GB" smtClean="0"/>
              <a:t>1</a:t>
            </a:fld>
            <a:endParaRPr lang="en-GB"/>
          </a:p>
        </p:txBody>
      </p:sp>
    </p:spTree>
    <p:extLst>
      <p:ext uri="{BB962C8B-B14F-4D97-AF65-F5344CB8AC3E}">
        <p14:creationId xmlns:p14="http://schemas.microsoft.com/office/powerpoint/2010/main" val="3064043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F5BEA-CAA8-E2DA-19DF-213FE0AD6C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0BEA08-CD49-FADF-56D9-30FE46FCAE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2A1B88-9451-1F28-DBD6-8D3C90B272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D5E8073-CDEA-3442-85FF-4846EB02D42A}"/>
              </a:ext>
            </a:extLst>
          </p:cNvPr>
          <p:cNvSpPr>
            <a:spLocks noGrp="1"/>
          </p:cNvSpPr>
          <p:nvPr>
            <p:ph type="sldNum" sz="quarter" idx="5"/>
          </p:nvPr>
        </p:nvSpPr>
        <p:spPr/>
        <p:txBody>
          <a:bodyPr/>
          <a:lstStyle/>
          <a:p>
            <a:fld id="{949B5215-F970-E943-93FF-24E9230775FE}" type="slidenum">
              <a:rPr lang="en-US" smtClean="0"/>
              <a:t>10</a:t>
            </a:fld>
            <a:endParaRPr lang="en-US"/>
          </a:p>
        </p:txBody>
      </p:sp>
    </p:spTree>
    <p:extLst>
      <p:ext uri="{BB962C8B-B14F-4D97-AF65-F5344CB8AC3E}">
        <p14:creationId xmlns:p14="http://schemas.microsoft.com/office/powerpoint/2010/main" val="3509696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51F45-5BDF-8A68-557D-CFA96D9E61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408ACB-6B8A-B3F9-4686-A911264DF9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2768CD-17E5-0EB4-5F59-AC2A2FD4C99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116C6C6-B505-424B-A562-366A99F45310}"/>
              </a:ext>
            </a:extLst>
          </p:cNvPr>
          <p:cNvSpPr>
            <a:spLocks noGrp="1"/>
          </p:cNvSpPr>
          <p:nvPr>
            <p:ph type="sldNum" sz="quarter" idx="5"/>
          </p:nvPr>
        </p:nvSpPr>
        <p:spPr/>
        <p:txBody>
          <a:bodyPr/>
          <a:lstStyle/>
          <a:p>
            <a:fld id="{949B5215-F970-E943-93FF-24E9230775FE}" type="slidenum">
              <a:rPr lang="en-US" smtClean="0"/>
              <a:t>11</a:t>
            </a:fld>
            <a:endParaRPr lang="en-US"/>
          </a:p>
        </p:txBody>
      </p:sp>
    </p:spTree>
    <p:extLst>
      <p:ext uri="{BB962C8B-B14F-4D97-AF65-F5344CB8AC3E}">
        <p14:creationId xmlns:p14="http://schemas.microsoft.com/office/powerpoint/2010/main" val="417058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ED27D-7AB4-2AE5-1650-85434AB546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70F6FD-5EE8-FAFB-70E8-887B147057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F651F0-D08F-ECB0-FED8-821E989CF545}"/>
              </a:ext>
            </a:extLst>
          </p:cNvPr>
          <p:cNvSpPr>
            <a:spLocks noGrp="1"/>
          </p:cNvSpPr>
          <p:nvPr>
            <p:ph type="body" idx="1"/>
          </p:nvPr>
        </p:nvSpPr>
        <p:spPr/>
        <p:txBody>
          <a:bodyPr/>
          <a:lstStyle/>
          <a:p>
            <a:r>
              <a:rPr lang="en-GB" dirty="0"/>
              <a:t>Outline that recipe and menu design and quiz can be substituted for other activities in the leader guide to best suite cohort for example younger children </a:t>
            </a:r>
          </a:p>
        </p:txBody>
      </p:sp>
      <p:sp>
        <p:nvSpPr>
          <p:cNvPr id="4" name="Slide Number Placeholder 3">
            <a:extLst>
              <a:ext uri="{FF2B5EF4-FFF2-40B4-BE49-F238E27FC236}">
                <a16:creationId xmlns:a16="http://schemas.microsoft.com/office/drawing/2014/main" id="{E06888BA-E36C-5254-DC78-DE38718AB860}"/>
              </a:ext>
            </a:extLst>
          </p:cNvPr>
          <p:cNvSpPr>
            <a:spLocks noGrp="1"/>
          </p:cNvSpPr>
          <p:nvPr>
            <p:ph type="sldNum" sz="quarter" idx="5"/>
          </p:nvPr>
        </p:nvSpPr>
        <p:spPr/>
        <p:txBody>
          <a:bodyPr/>
          <a:lstStyle/>
          <a:p>
            <a:fld id="{949B5215-F970-E943-93FF-24E9230775FE}" type="slidenum">
              <a:rPr lang="en-US" smtClean="0"/>
              <a:t>12</a:t>
            </a:fld>
            <a:endParaRPr lang="en-US"/>
          </a:p>
        </p:txBody>
      </p:sp>
    </p:spTree>
    <p:extLst>
      <p:ext uri="{BB962C8B-B14F-4D97-AF65-F5344CB8AC3E}">
        <p14:creationId xmlns:p14="http://schemas.microsoft.com/office/powerpoint/2010/main" val="920010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AC7D5-A7B1-81FD-A06D-2A183F4F58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552114-0C1F-88BF-CD0F-E27BDC38D6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12A179-826F-F5A9-CB49-68D6C518EE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6BC0DA2-E00C-EB40-37C1-2658EC811DB0}"/>
              </a:ext>
            </a:extLst>
          </p:cNvPr>
          <p:cNvSpPr>
            <a:spLocks noGrp="1"/>
          </p:cNvSpPr>
          <p:nvPr>
            <p:ph type="sldNum" sz="quarter" idx="5"/>
          </p:nvPr>
        </p:nvSpPr>
        <p:spPr/>
        <p:txBody>
          <a:bodyPr/>
          <a:lstStyle/>
          <a:p>
            <a:fld id="{949B5215-F970-E943-93FF-24E9230775FE}" type="slidenum">
              <a:rPr lang="en-US" smtClean="0"/>
              <a:t>13</a:t>
            </a:fld>
            <a:endParaRPr lang="en-US"/>
          </a:p>
        </p:txBody>
      </p:sp>
    </p:spTree>
    <p:extLst>
      <p:ext uri="{BB962C8B-B14F-4D97-AF65-F5344CB8AC3E}">
        <p14:creationId xmlns:p14="http://schemas.microsoft.com/office/powerpoint/2010/main" val="2558752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EF6E3-A4EE-D5F8-5B0A-158C5C8E5E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0D7527-D4B6-F917-6D5E-A3A885359C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7367EB-A1F0-1607-47BB-0106A314B9A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2750633-7232-A06C-BD72-7FEB45026243}"/>
              </a:ext>
            </a:extLst>
          </p:cNvPr>
          <p:cNvSpPr>
            <a:spLocks noGrp="1"/>
          </p:cNvSpPr>
          <p:nvPr>
            <p:ph type="sldNum" sz="quarter" idx="5"/>
          </p:nvPr>
        </p:nvSpPr>
        <p:spPr/>
        <p:txBody>
          <a:bodyPr/>
          <a:lstStyle/>
          <a:p>
            <a:fld id="{949B5215-F970-E943-93FF-24E9230775FE}" type="slidenum">
              <a:rPr lang="en-US" smtClean="0"/>
              <a:t>14</a:t>
            </a:fld>
            <a:endParaRPr lang="en-US"/>
          </a:p>
        </p:txBody>
      </p:sp>
    </p:spTree>
    <p:extLst>
      <p:ext uri="{BB962C8B-B14F-4D97-AF65-F5344CB8AC3E}">
        <p14:creationId xmlns:p14="http://schemas.microsoft.com/office/powerpoint/2010/main" val="2970082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EF6E3-A4EE-D5F8-5B0A-158C5C8E5E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0D7527-D4B6-F917-6D5E-A3A885359C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7367EB-A1F0-1607-47BB-0106A314B9A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2750633-7232-A06C-BD72-7FEB45026243}"/>
              </a:ext>
            </a:extLst>
          </p:cNvPr>
          <p:cNvSpPr>
            <a:spLocks noGrp="1"/>
          </p:cNvSpPr>
          <p:nvPr>
            <p:ph type="sldNum" sz="quarter" idx="5"/>
          </p:nvPr>
        </p:nvSpPr>
        <p:spPr/>
        <p:txBody>
          <a:bodyPr/>
          <a:lstStyle/>
          <a:p>
            <a:fld id="{949B5215-F970-E943-93FF-24E9230775FE}" type="slidenum">
              <a:rPr lang="en-US" smtClean="0"/>
              <a:t>15</a:t>
            </a:fld>
            <a:endParaRPr lang="en-US"/>
          </a:p>
        </p:txBody>
      </p:sp>
    </p:spTree>
    <p:extLst>
      <p:ext uri="{BB962C8B-B14F-4D97-AF65-F5344CB8AC3E}">
        <p14:creationId xmlns:p14="http://schemas.microsoft.com/office/powerpoint/2010/main" val="29700829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a:p>
            <a:endParaRPr lang="en-GB" dirty="0"/>
          </a:p>
          <a:p>
            <a:endParaRPr lang="en-GB" dirty="0"/>
          </a:p>
        </p:txBody>
      </p:sp>
      <p:sp>
        <p:nvSpPr>
          <p:cNvPr id="4" name="Slide Number Placeholder 3"/>
          <p:cNvSpPr>
            <a:spLocks noGrp="1"/>
          </p:cNvSpPr>
          <p:nvPr>
            <p:ph type="sldNum" sz="quarter" idx="5"/>
          </p:nvPr>
        </p:nvSpPr>
        <p:spPr/>
        <p:txBody>
          <a:bodyPr/>
          <a:lstStyle/>
          <a:p>
            <a:fld id="{949B5215-F970-E943-93FF-24E9230775FE}" type="slidenum">
              <a:rPr lang="en-US" smtClean="0"/>
              <a:t>16</a:t>
            </a:fld>
            <a:endParaRPr lang="en-US"/>
          </a:p>
        </p:txBody>
      </p:sp>
    </p:spTree>
    <p:extLst>
      <p:ext uri="{BB962C8B-B14F-4D97-AF65-F5344CB8AC3E}">
        <p14:creationId xmlns:p14="http://schemas.microsoft.com/office/powerpoint/2010/main" val="781715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92330-5E55-4D58-0447-45CE8FBA56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36F997-A50F-4CE0-505A-55C003AB47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31B8DA-6C1A-889A-E873-104B80A65FE5}"/>
              </a:ext>
            </a:extLst>
          </p:cNvPr>
          <p:cNvSpPr>
            <a:spLocks noGrp="1"/>
          </p:cNvSpPr>
          <p:nvPr>
            <p:ph type="body" idx="1"/>
          </p:nvPr>
        </p:nvSpPr>
        <p:spPr/>
        <p:txBody>
          <a:bodyPr/>
          <a:lstStyle/>
          <a:p>
            <a:r>
              <a:rPr lang="en-GB"/>
              <a:t>For those who aren’t aware of Full of Beans, it is a behaviour change campaign that was launched by the team in 2023, aiming to increase the supply, demand and consumption of beans and pulses across the city. It is a multi-strand campaign utilising behaviour science targeting schools and young people, families and the home and food businesses.  </a:t>
            </a:r>
          </a:p>
        </p:txBody>
      </p:sp>
      <p:sp>
        <p:nvSpPr>
          <p:cNvPr id="4" name="Slide Number Placeholder 3">
            <a:extLst>
              <a:ext uri="{FF2B5EF4-FFF2-40B4-BE49-F238E27FC236}">
                <a16:creationId xmlns:a16="http://schemas.microsoft.com/office/drawing/2014/main" id="{6648D21A-39CD-232C-A8FC-9D518FA02AC1}"/>
              </a:ext>
            </a:extLst>
          </p:cNvPr>
          <p:cNvSpPr>
            <a:spLocks noGrp="1"/>
          </p:cNvSpPr>
          <p:nvPr>
            <p:ph type="sldNum" sz="quarter" idx="5"/>
          </p:nvPr>
        </p:nvSpPr>
        <p:spPr/>
        <p:txBody>
          <a:bodyPr/>
          <a:lstStyle/>
          <a:p>
            <a:fld id="{949B5215-F970-E943-93FF-24E9230775FE}" type="slidenum">
              <a:rPr lang="en-US" smtClean="0"/>
              <a:t>2</a:t>
            </a:fld>
            <a:endParaRPr lang="en-US"/>
          </a:p>
        </p:txBody>
      </p:sp>
    </p:spTree>
    <p:extLst>
      <p:ext uri="{BB962C8B-B14F-4D97-AF65-F5344CB8AC3E}">
        <p14:creationId xmlns:p14="http://schemas.microsoft.com/office/powerpoint/2010/main" val="3479985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EF6E3-A4EE-D5F8-5B0A-158C5C8E5E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0D7527-D4B6-F917-6D5E-A3A885359C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7367EB-A1F0-1607-47BB-0106A314B9A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2750633-7232-A06C-BD72-7FEB45026243}"/>
              </a:ext>
            </a:extLst>
          </p:cNvPr>
          <p:cNvSpPr>
            <a:spLocks noGrp="1"/>
          </p:cNvSpPr>
          <p:nvPr>
            <p:ph type="sldNum" sz="quarter" idx="5"/>
          </p:nvPr>
        </p:nvSpPr>
        <p:spPr/>
        <p:txBody>
          <a:bodyPr/>
          <a:lstStyle/>
          <a:p>
            <a:fld id="{949B5215-F970-E943-93FF-24E9230775FE}" type="slidenum">
              <a:rPr lang="en-US" smtClean="0"/>
              <a:t>3</a:t>
            </a:fld>
            <a:endParaRPr lang="en-US"/>
          </a:p>
        </p:txBody>
      </p:sp>
    </p:spTree>
    <p:extLst>
      <p:ext uri="{BB962C8B-B14F-4D97-AF65-F5344CB8AC3E}">
        <p14:creationId xmlns:p14="http://schemas.microsoft.com/office/powerpoint/2010/main" val="2970082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73632-6B0F-A3D3-5CE1-1D37302CDB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371AC3-7C6B-7F15-709A-17495315A9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152F7A-1951-E912-2BAF-202049CA312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F4BA3B7-F8AA-A558-0EED-0E90F8CF9EBF}"/>
              </a:ext>
            </a:extLst>
          </p:cNvPr>
          <p:cNvSpPr>
            <a:spLocks noGrp="1"/>
          </p:cNvSpPr>
          <p:nvPr>
            <p:ph type="sldNum" sz="quarter" idx="5"/>
          </p:nvPr>
        </p:nvSpPr>
        <p:spPr/>
        <p:txBody>
          <a:bodyPr/>
          <a:lstStyle/>
          <a:p>
            <a:fld id="{949B5215-F970-E943-93FF-24E9230775FE}" type="slidenum">
              <a:rPr lang="en-US" smtClean="0"/>
              <a:t>4</a:t>
            </a:fld>
            <a:endParaRPr lang="en-US"/>
          </a:p>
        </p:txBody>
      </p:sp>
    </p:spTree>
    <p:extLst>
      <p:ext uri="{BB962C8B-B14F-4D97-AF65-F5344CB8AC3E}">
        <p14:creationId xmlns:p14="http://schemas.microsoft.com/office/powerpoint/2010/main" val="128934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EF6E3-A4EE-D5F8-5B0A-158C5C8E5E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0D7527-D4B6-F917-6D5E-A3A885359C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7367EB-A1F0-1607-47BB-0106A314B9A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2750633-7232-A06C-BD72-7FEB45026243}"/>
              </a:ext>
            </a:extLst>
          </p:cNvPr>
          <p:cNvSpPr>
            <a:spLocks noGrp="1"/>
          </p:cNvSpPr>
          <p:nvPr>
            <p:ph type="sldNum" sz="quarter" idx="5"/>
          </p:nvPr>
        </p:nvSpPr>
        <p:spPr/>
        <p:txBody>
          <a:bodyPr/>
          <a:lstStyle/>
          <a:p>
            <a:fld id="{949B5215-F970-E943-93FF-24E9230775FE}" type="slidenum">
              <a:rPr lang="en-US" smtClean="0"/>
              <a:t>5</a:t>
            </a:fld>
            <a:endParaRPr lang="en-US"/>
          </a:p>
        </p:txBody>
      </p:sp>
    </p:spTree>
    <p:extLst>
      <p:ext uri="{BB962C8B-B14F-4D97-AF65-F5344CB8AC3E}">
        <p14:creationId xmlns:p14="http://schemas.microsoft.com/office/powerpoint/2010/main" val="2970082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7EC9F-3973-453D-0783-EEDF26ED23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6673AB-ACD9-FA07-4410-9AA298E9F1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482B99-03E8-9A82-A875-09325E3B5B10}"/>
              </a:ext>
            </a:extLst>
          </p:cNvPr>
          <p:cNvSpPr>
            <a:spLocks noGrp="1"/>
          </p:cNvSpPr>
          <p:nvPr>
            <p:ph type="body" idx="1"/>
          </p:nvPr>
        </p:nvSpPr>
        <p:spPr/>
        <p:txBody>
          <a:bodyPr/>
          <a:lstStyle/>
          <a:p>
            <a:r>
              <a:rPr lang="en-GB" dirty="0"/>
              <a:t>If students are not delivering the session, providers are responsible for all of the above. </a:t>
            </a:r>
          </a:p>
        </p:txBody>
      </p:sp>
      <p:sp>
        <p:nvSpPr>
          <p:cNvPr id="4" name="Slide Number Placeholder 3">
            <a:extLst>
              <a:ext uri="{FF2B5EF4-FFF2-40B4-BE49-F238E27FC236}">
                <a16:creationId xmlns:a16="http://schemas.microsoft.com/office/drawing/2014/main" id="{94D112CA-BBCC-03B7-4F08-BC54FEADB5BC}"/>
              </a:ext>
            </a:extLst>
          </p:cNvPr>
          <p:cNvSpPr>
            <a:spLocks noGrp="1"/>
          </p:cNvSpPr>
          <p:nvPr>
            <p:ph type="sldNum" sz="quarter" idx="5"/>
          </p:nvPr>
        </p:nvSpPr>
        <p:spPr/>
        <p:txBody>
          <a:bodyPr/>
          <a:lstStyle/>
          <a:p>
            <a:fld id="{949B5215-F970-E943-93FF-24E9230775FE}" type="slidenum">
              <a:rPr lang="en-US" smtClean="0"/>
              <a:t>6</a:t>
            </a:fld>
            <a:endParaRPr lang="en-US"/>
          </a:p>
        </p:txBody>
      </p:sp>
    </p:spTree>
    <p:extLst>
      <p:ext uri="{BB962C8B-B14F-4D97-AF65-F5344CB8AC3E}">
        <p14:creationId xmlns:p14="http://schemas.microsoft.com/office/powerpoint/2010/main" val="4265724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15B65-C67C-C65C-FCFE-896535EC9D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D74B96-AD7D-1389-B6B6-042A04C11D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DD7E1F-91B1-5C67-EEA9-0AFB78F1142C}"/>
              </a:ext>
            </a:extLst>
          </p:cNvPr>
          <p:cNvSpPr>
            <a:spLocks noGrp="1"/>
          </p:cNvSpPr>
          <p:nvPr>
            <p:ph type="body" idx="1"/>
          </p:nvPr>
        </p:nvSpPr>
        <p:spPr/>
        <p:txBody>
          <a:bodyPr/>
          <a:lstStyle/>
          <a:p>
            <a:r>
              <a:rPr lang="en-GB" b="1" dirty="0"/>
              <a:t>Allergies to beans and pulses</a:t>
            </a:r>
            <a:endParaRPr lang="en-GB" dirty="0"/>
          </a:p>
          <a:p>
            <a:r>
              <a:rPr lang="en-GB" dirty="0"/>
              <a:t>Soybeans, lupin and peanuts are all legumes. They are in the top 14 allergens that must be highlighted on ingredient labels as it is common for people to be allergic to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However, there are also allergens that fall outside of the top 14 that might not be highlighted on ingredient labels, and this includes other legumes such as peas, lentils, beans and chickpeas.</a:t>
            </a:r>
          </a:p>
          <a:p>
            <a:endParaRPr lang="en-GB" dirty="0"/>
          </a:p>
        </p:txBody>
      </p:sp>
      <p:sp>
        <p:nvSpPr>
          <p:cNvPr id="4" name="Slide Number Placeholder 3">
            <a:extLst>
              <a:ext uri="{FF2B5EF4-FFF2-40B4-BE49-F238E27FC236}">
                <a16:creationId xmlns:a16="http://schemas.microsoft.com/office/drawing/2014/main" id="{B2E35DC3-34E5-5291-0E3D-0FFC1A87A768}"/>
              </a:ext>
            </a:extLst>
          </p:cNvPr>
          <p:cNvSpPr>
            <a:spLocks noGrp="1"/>
          </p:cNvSpPr>
          <p:nvPr>
            <p:ph type="sldNum" sz="quarter" idx="5"/>
          </p:nvPr>
        </p:nvSpPr>
        <p:spPr/>
        <p:txBody>
          <a:bodyPr/>
          <a:lstStyle/>
          <a:p>
            <a:fld id="{949B5215-F970-E943-93FF-24E9230775FE}" type="slidenum">
              <a:rPr lang="en-US" smtClean="0"/>
              <a:t>7</a:t>
            </a:fld>
            <a:endParaRPr lang="en-US"/>
          </a:p>
        </p:txBody>
      </p:sp>
    </p:spTree>
    <p:extLst>
      <p:ext uri="{BB962C8B-B14F-4D97-AF65-F5344CB8AC3E}">
        <p14:creationId xmlns:p14="http://schemas.microsoft.com/office/powerpoint/2010/main" val="3795710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EF6E3-A4EE-D5F8-5B0A-158C5C8E5E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0D7527-D4B6-F917-6D5E-A3A885359C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7367EB-A1F0-1607-47BB-0106A314B9A2}"/>
              </a:ext>
            </a:extLst>
          </p:cNvPr>
          <p:cNvSpPr>
            <a:spLocks noGrp="1"/>
          </p:cNvSpPr>
          <p:nvPr>
            <p:ph type="body" idx="1"/>
          </p:nvPr>
        </p:nvSpPr>
        <p:spPr/>
        <p:txBody>
          <a:bodyPr/>
          <a:lstStyle/>
          <a:p>
            <a:r>
              <a:rPr lang="en-GB" dirty="0"/>
              <a:t>Within the session plan there is example text of how to introduce the mission </a:t>
            </a:r>
          </a:p>
        </p:txBody>
      </p:sp>
      <p:sp>
        <p:nvSpPr>
          <p:cNvPr id="4" name="Slide Number Placeholder 3">
            <a:extLst>
              <a:ext uri="{FF2B5EF4-FFF2-40B4-BE49-F238E27FC236}">
                <a16:creationId xmlns:a16="http://schemas.microsoft.com/office/drawing/2014/main" id="{72750633-7232-A06C-BD72-7FEB45026243}"/>
              </a:ext>
            </a:extLst>
          </p:cNvPr>
          <p:cNvSpPr>
            <a:spLocks noGrp="1"/>
          </p:cNvSpPr>
          <p:nvPr>
            <p:ph type="sldNum" sz="quarter" idx="5"/>
          </p:nvPr>
        </p:nvSpPr>
        <p:spPr/>
        <p:txBody>
          <a:bodyPr/>
          <a:lstStyle/>
          <a:p>
            <a:fld id="{949B5215-F970-E943-93FF-24E9230775FE}" type="slidenum">
              <a:rPr lang="en-US" smtClean="0"/>
              <a:t>8</a:t>
            </a:fld>
            <a:endParaRPr lang="en-US"/>
          </a:p>
        </p:txBody>
      </p:sp>
    </p:spTree>
    <p:extLst>
      <p:ext uri="{BB962C8B-B14F-4D97-AF65-F5344CB8AC3E}">
        <p14:creationId xmlns:p14="http://schemas.microsoft.com/office/powerpoint/2010/main" val="2970082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E4D36-2480-8F5E-4500-75257742C9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3A689D-F436-85C6-22C9-2F862C9AD5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DBFBC0-6180-79BF-8059-BB73CB0ED94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A4CB416-2B87-6F17-38F7-88DD6B810820}"/>
              </a:ext>
            </a:extLst>
          </p:cNvPr>
          <p:cNvSpPr>
            <a:spLocks noGrp="1"/>
          </p:cNvSpPr>
          <p:nvPr>
            <p:ph type="sldNum" sz="quarter" idx="5"/>
          </p:nvPr>
        </p:nvSpPr>
        <p:spPr/>
        <p:txBody>
          <a:bodyPr/>
          <a:lstStyle/>
          <a:p>
            <a:fld id="{949B5215-F970-E943-93FF-24E9230775FE}" type="slidenum">
              <a:rPr lang="en-US" smtClean="0"/>
              <a:t>9</a:t>
            </a:fld>
            <a:endParaRPr lang="en-US"/>
          </a:p>
        </p:txBody>
      </p:sp>
    </p:spTree>
    <p:extLst>
      <p:ext uri="{BB962C8B-B14F-4D97-AF65-F5344CB8AC3E}">
        <p14:creationId xmlns:p14="http://schemas.microsoft.com/office/powerpoint/2010/main" val="655494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01/12/2025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01/12/2025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01/12/2025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39AB35-239B-ADC7-C0F9-30927718F5D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8">
            <a:extLst>
              <a:ext uri="{FF2B5EF4-FFF2-40B4-BE49-F238E27FC236}">
                <a16:creationId xmlns:a16="http://schemas.microsoft.com/office/drawing/2014/main" id="{440D6DFE-4AF4-0B10-A743-E0E153752267}"/>
              </a:ext>
            </a:extLst>
          </p:cNvPr>
          <p:cNvSpPr>
            <a:spLocks noGrp="1"/>
          </p:cNvSpPr>
          <p:nvPr>
            <p:ph type="body" sz="quarter" idx="11" hasCustomPrompt="1"/>
          </p:nvPr>
        </p:nvSpPr>
        <p:spPr>
          <a:xfrm>
            <a:off x="389739" y="443753"/>
            <a:ext cx="4894955" cy="5970494"/>
          </a:xfrm>
        </p:spPr>
        <p:txBody>
          <a:bodyPr anchor="ctr">
            <a:noAutofit/>
          </a:bodyPr>
          <a:lstStyle>
            <a:lvl1pPr marL="0" indent="0" algn="l">
              <a:lnSpc>
                <a:spcPct val="75000"/>
              </a:lnSpc>
              <a:buNone/>
              <a:defRPr sz="9600">
                <a:latin typeface="Revolution Gothic Bold" pitchFamily="82" charset="77"/>
              </a:defRPr>
            </a:lvl1pPr>
          </a:lstStyle>
          <a:p>
            <a:pPr lvl="0"/>
            <a:r>
              <a:rPr lang="en-US"/>
              <a:t>Title Goes</a:t>
            </a:r>
            <a:br>
              <a:rPr lang="en-US"/>
            </a:br>
            <a:r>
              <a:rPr lang="en-US"/>
              <a:t>Here</a:t>
            </a:r>
          </a:p>
        </p:txBody>
      </p:sp>
    </p:spTree>
    <p:extLst>
      <p:ext uri="{BB962C8B-B14F-4D97-AF65-F5344CB8AC3E}">
        <p14:creationId xmlns:p14="http://schemas.microsoft.com/office/powerpoint/2010/main" val="1706682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ubtitle">
    <p:spTree>
      <p:nvGrpSpPr>
        <p:cNvPr id="1" name=""/>
        <p:cNvGrpSpPr/>
        <p:nvPr/>
      </p:nvGrpSpPr>
      <p:grpSpPr>
        <a:xfrm>
          <a:off x="0" y="0"/>
          <a:ext cx="0" cy="0"/>
          <a:chOff x="0" y="0"/>
          <a:chExt cx="0" cy="0"/>
        </a:xfrm>
      </p:grpSpPr>
      <p:pic>
        <p:nvPicPr>
          <p:cNvPr id="7" name="Picture 6" descr="A picture containing yellow, beige, gold, orange&#10;&#10;Description automatically generated">
            <a:extLst>
              <a:ext uri="{FF2B5EF4-FFF2-40B4-BE49-F238E27FC236}">
                <a16:creationId xmlns:a16="http://schemas.microsoft.com/office/drawing/2014/main" id="{6A511C31-A7E1-34CF-2B6A-92DF795A8FB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ext Placeholder 18">
            <a:extLst>
              <a:ext uri="{FF2B5EF4-FFF2-40B4-BE49-F238E27FC236}">
                <a16:creationId xmlns:a16="http://schemas.microsoft.com/office/drawing/2014/main" id="{8EEDFE85-CA7C-519D-E6CB-C4F278D29E6A}"/>
              </a:ext>
            </a:extLst>
          </p:cNvPr>
          <p:cNvSpPr>
            <a:spLocks noGrp="1"/>
          </p:cNvSpPr>
          <p:nvPr>
            <p:ph type="body" sz="quarter" idx="12" hasCustomPrompt="1"/>
          </p:nvPr>
        </p:nvSpPr>
        <p:spPr>
          <a:xfrm>
            <a:off x="7015398" y="3371757"/>
            <a:ext cx="4908261" cy="2069951"/>
          </a:xfrm>
        </p:spPr>
        <p:txBody>
          <a:bodyPr>
            <a:noAutofit/>
          </a:bodyPr>
          <a:lstStyle>
            <a:lvl1pPr marL="0" indent="0" algn="r">
              <a:buNone/>
              <a:defRPr sz="17200">
                <a:latin typeface="Revolution Gothic Bold" pitchFamily="82" charset="77"/>
              </a:defRPr>
            </a:lvl1pPr>
          </a:lstStyle>
          <a:p>
            <a:pPr lvl="0"/>
            <a:r>
              <a:rPr lang="en-US"/>
              <a:t>02</a:t>
            </a:r>
          </a:p>
        </p:txBody>
      </p:sp>
      <p:sp>
        <p:nvSpPr>
          <p:cNvPr id="12" name="Text Placeholder 18">
            <a:extLst>
              <a:ext uri="{FF2B5EF4-FFF2-40B4-BE49-F238E27FC236}">
                <a16:creationId xmlns:a16="http://schemas.microsoft.com/office/drawing/2014/main" id="{621CF5A3-46E1-9AD0-B5BB-82DD71C8154D}"/>
              </a:ext>
            </a:extLst>
          </p:cNvPr>
          <p:cNvSpPr>
            <a:spLocks noGrp="1"/>
          </p:cNvSpPr>
          <p:nvPr>
            <p:ph type="body" sz="quarter" idx="11" hasCustomPrompt="1"/>
          </p:nvPr>
        </p:nvSpPr>
        <p:spPr>
          <a:xfrm>
            <a:off x="4886794" y="5612064"/>
            <a:ext cx="6980275" cy="1038369"/>
          </a:xfrm>
        </p:spPr>
        <p:txBody>
          <a:bodyPr>
            <a:normAutofit/>
          </a:bodyPr>
          <a:lstStyle>
            <a:lvl1pPr marL="0" indent="0" algn="r">
              <a:buNone/>
              <a:defRPr sz="7200">
                <a:latin typeface="Revolution Gothic Bold" pitchFamily="82" charset="77"/>
              </a:defRPr>
            </a:lvl1pPr>
          </a:lstStyle>
          <a:p>
            <a:pPr lvl="0"/>
            <a:r>
              <a:rPr lang="en-US"/>
              <a:t>Subheading</a:t>
            </a:r>
          </a:p>
        </p:txBody>
      </p:sp>
    </p:spTree>
    <p:extLst>
      <p:ext uri="{BB962C8B-B14F-4D97-AF65-F5344CB8AC3E}">
        <p14:creationId xmlns:p14="http://schemas.microsoft.com/office/powerpoint/2010/main" val="3542783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01/12/2025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01/12/2025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01/12/2025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01/12/2025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01/12/2025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01/12/2025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01/12/2025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01/12/2025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01/12/2025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
        <p:nvSpPr>
          <p:cNvPr id="8" name="TextBox 7">
            <a:extLst>
              <a:ext uri="{FF2B5EF4-FFF2-40B4-BE49-F238E27FC236}">
                <a16:creationId xmlns:a16="http://schemas.microsoft.com/office/drawing/2014/main" id="{4A108956-65BC-B82D-E440-B3586D53DD5B}"/>
              </a:ext>
            </a:extLst>
          </p:cNvPr>
          <p:cNvSpPr txBox="1"/>
          <p:nvPr>
            <p:extLst>
              <p:ext uri="{1162E1C5-73C7-4A58-AE30-91384D911F3F}">
                <p184:classification xmlns:p184="http://schemas.microsoft.com/office/powerpoint/2018/4/main" val="ftr"/>
              </p:ext>
            </p:extLst>
          </p:nvPr>
        </p:nvSpPr>
        <p:spPr>
          <a:xfrm>
            <a:off x="5836412" y="6642100"/>
            <a:ext cx="544513" cy="152400"/>
          </a:xfrm>
          <a:prstGeom prst="rect">
            <a:avLst/>
          </a:prstGeom>
        </p:spPr>
        <p:txBody>
          <a:bodyPr horzOverflow="overflow" lIns="0" tIns="0" rIns="0" bIns="0">
            <a:spAutoFit/>
          </a:bodyPr>
          <a:lstStyle/>
          <a:p>
            <a:pPr algn="l"/>
            <a:r>
              <a:rPr lang="en-GB" sz="1000">
                <a:solidFill>
                  <a:srgbClr val="000000">
                    <a:alpha val="50000"/>
                  </a:srgbClr>
                </a:solidFill>
                <a:latin typeface="Aptos" panose="020B0004020202020204" pitchFamily="34" charset="0"/>
              </a:rPr>
              <a:t>OFFICIAL</a:t>
            </a:r>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hyperlink" Target="mailto:FoodSystemPH@birmingham.gov.uk"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www.birmingham.gov.uk/info/50279/food_revolution"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bringitonbrum.co.uk/support-hub/food-and-nutrition-guidance/"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www.gov.uk/government/publications/school-food-standards-resources-for-schools/allergy-guidance-for-school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43301FC-E243-2F59-AF8D-390F7D40EB84}"/>
              </a:ext>
            </a:extLst>
          </p:cNvPr>
          <p:cNvGrpSpPr/>
          <p:nvPr/>
        </p:nvGrpSpPr>
        <p:grpSpPr>
          <a:xfrm>
            <a:off x="389738" y="1041400"/>
            <a:ext cx="5279542" cy="5245100"/>
            <a:chOff x="115503" y="1078029"/>
            <a:chExt cx="5553777" cy="5475171"/>
          </a:xfrm>
        </p:grpSpPr>
        <p:pic>
          <p:nvPicPr>
            <p:cNvPr id="10" name="Picture 9" descr="A hand holding a white sign&#10;&#10;Description automatically generated">
              <a:extLst>
                <a:ext uri="{FF2B5EF4-FFF2-40B4-BE49-F238E27FC236}">
                  <a16:creationId xmlns:a16="http://schemas.microsoft.com/office/drawing/2014/main" id="{4FD69B51-71AE-644A-06C0-B26D3B5DF8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248" t="8229" r="19039" b="24220"/>
            <a:stretch/>
          </p:blipFill>
          <p:spPr>
            <a:xfrm>
              <a:off x="115503" y="1078029"/>
              <a:ext cx="5553777" cy="5409398"/>
            </a:xfrm>
            <a:prstGeom prst="rect">
              <a:avLst/>
            </a:prstGeom>
          </p:spPr>
        </p:pic>
        <p:sp>
          <p:nvSpPr>
            <p:cNvPr id="11" name="Rectangle 10">
              <a:extLst>
                <a:ext uri="{FF2B5EF4-FFF2-40B4-BE49-F238E27FC236}">
                  <a16:creationId xmlns:a16="http://schemas.microsoft.com/office/drawing/2014/main" id="{AA9D7F0D-7342-82E5-C5BD-45C4A25EF90A}"/>
                </a:ext>
              </a:extLst>
            </p:cNvPr>
            <p:cNvSpPr/>
            <p:nvPr/>
          </p:nvSpPr>
          <p:spPr>
            <a:xfrm>
              <a:off x="2748280" y="6456947"/>
              <a:ext cx="228600" cy="962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ext Placeholder 1">
            <a:extLst>
              <a:ext uri="{FF2B5EF4-FFF2-40B4-BE49-F238E27FC236}">
                <a16:creationId xmlns:a16="http://schemas.microsoft.com/office/drawing/2014/main" id="{DD9E3CD4-7A95-7632-96B2-87FDEFCCD9F4}"/>
              </a:ext>
            </a:extLst>
          </p:cNvPr>
          <p:cNvSpPr>
            <a:spLocks noGrp="1"/>
          </p:cNvSpPr>
          <p:nvPr>
            <p:ph type="body" sz="quarter" idx="11"/>
          </p:nvPr>
        </p:nvSpPr>
        <p:spPr>
          <a:xfrm>
            <a:off x="638294" y="925281"/>
            <a:ext cx="4894955" cy="3904728"/>
          </a:xfrm>
        </p:spPr>
        <p:txBody>
          <a:bodyPr/>
          <a:lstStyle/>
          <a:p>
            <a:r>
              <a:rPr lang="en-GB" sz="5400" b="1" dirty="0">
                <a:effectLst/>
                <a:latin typeface="Calibri"/>
                <a:ea typeface="Times New Roman" panose="02020603050405020304" pitchFamily="18" charset="0"/>
                <a:cs typeface="Calibri"/>
              </a:rPr>
              <a:t>Full of Beans HAF Intervention</a:t>
            </a:r>
          </a:p>
          <a:p>
            <a:r>
              <a:rPr lang="en-GB" sz="3400" b="1" dirty="0">
                <a:latin typeface="Calibri"/>
                <a:ea typeface="Calibri"/>
                <a:cs typeface="Calibri"/>
              </a:rPr>
              <a:t>Winter 2025</a:t>
            </a:r>
            <a:endParaRPr lang="en-US" sz="3400" b="1" dirty="0">
              <a:latin typeface="Calibri"/>
              <a:ea typeface="Calibri"/>
              <a:cs typeface="Calibri"/>
            </a:endParaRPr>
          </a:p>
        </p:txBody>
      </p:sp>
      <p:sp>
        <p:nvSpPr>
          <p:cNvPr id="4" name="Subtitle 2">
            <a:extLst>
              <a:ext uri="{FF2B5EF4-FFF2-40B4-BE49-F238E27FC236}">
                <a16:creationId xmlns:a16="http://schemas.microsoft.com/office/drawing/2014/main" id="{E756EF57-8B2E-E276-79BC-F70C0F7B2DA6}"/>
              </a:ext>
            </a:extLst>
          </p:cNvPr>
          <p:cNvSpPr txBox="1">
            <a:spLocks/>
          </p:cNvSpPr>
          <p:nvPr/>
        </p:nvSpPr>
        <p:spPr>
          <a:xfrm>
            <a:off x="638294" y="4380996"/>
            <a:ext cx="4949341" cy="1766047"/>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Food System Team</a:t>
            </a:r>
          </a:p>
          <a:p>
            <a:pPr marL="0" indent="0">
              <a:buNone/>
            </a:pPr>
            <a:r>
              <a:rPr lang="en-GB" sz="1900" dirty="0"/>
              <a:t>Public Health Division, Birmingham City Council</a:t>
            </a:r>
          </a:p>
          <a:p>
            <a:pPr marL="0" indent="0">
              <a:buNone/>
            </a:pPr>
            <a:r>
              <a:rPr lang="en-GB" sz="1900" dirty="0"/>
              <a:t>December 2025</a:t>
            </a:r>
            <a:endParaRPr lang="en-GB" sz="1900" dirty="0">
              <a:ea typeface="Calibri"/>
              <a:cs typeface="Calibri"/>
            </a:endParaRPr>
          </a:p>
        </p:txBody>
      </p:sp>
    </p:spTree>
    <p:extLst>
      <p:ext uri="{BB962C8B-B14F-4D97-AF65-F5344CB8AC3E}">
        <p14:creationId xmlns:p14="http://schemas.microsoft.com/office/powerpoint/2010/main" val="3435486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85C77-4AEA-E5B5-4BCA-C8C654131A51}"/>
            </a:ext>
          </a:extLst>
        </p:cNvPr>
        <p:cNvGrpSpPr/>
        <p:nvPr/>
      </p:nvGrpSpPr>
      <p:grpSpPr>
        <a:xfrm>
          <a:off x="0" y="0"/>
          <a:ext cx="0" cy="0"/>
          <a:chOff x="0" y="0"/>
          <a:chExt cx="0" cy="0"/>
        </a:xfrm>
      </p:grpSpPr>
      <p:pic>
        <p:nvPicPr>
          <p:cNvPr id="2" name="Picture 1" descr="A picture containing plant, agave&#10;&#10;Description automatically generated">
            <a:extLst>
              <a:ext uri="{FF2B5EF4-FFF2-40B4-BE49-F238E27FC236}">
                <a16:creationId xmlns:a16="http://schemas.microsoft.com/office/drawing/2014/main" id="{DE0F618F-9238-2C82-5B76-CA98FD28FD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5" y="0"/>
            <a:ext cx="12190815" cy="6858000"/>
          </a:xfrm>
          <a:prstGeom prst="rect">
            <a:avLst/>
          </a:prstGeom>
        </p:spPr>
      </p:pic>
      <p:pic>
        <p:nvPicPr>
          <p:cNvPr id="4" name="Picture 3" descr="Shape&#10;&#10;Description automatically generated">
            <a:extLst>
              <a:ext uri="{FF2B5EF4-FFF2-40B4-BE49-F238E27FC236}">
                <a16:creationId xmlns:a16="http://schemas.microsoft.com/office/drawing/2014/main" id="{34B30800-ED96-8BCE-7613-D4FF03B7FC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225" y="-295836"/>
            <a:ext cx="19249262" cy="7449671"/>
          </a:xfrm>
          <a:prstGeom prst="rect">
            <a:avLst/>
          </a:prstGeom>
        </p:spPr>
      </p:pic>
      <p:pic>
        <p:nvPicPr>
          <p:cNvPr id="3" name="Picture 2" descr="A hand holding a fork&#10;&#10;Description automatically generated">
            <a:extLst>
              <a:ext uri="{FF2B5EF4-FFF2-40B4-BE49-F238E27FC236}">
                <a16:creationId xmlns:a16="http://schemas.microsoft.com/office/drawing/2014/main" id="{58F9212B-84CC-389D-6602-6834612297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2945" y="5325438"/>
            <a:ext cx="2331410" cy="1352865"/>
          </a:xfrm>
          <a:prstGeom prst="rect">
            <a:avLst/>
          </a:prstGeom>
          <a:ln>
            <a:noFill/>
          </a:ln>
          <a:effectLst>
            <a:outerShdw blurRad="292100" dist="139700" dir="2700000" algn="tl" rotWithShape="0">
              <a:srgbClr val="333333">
                <a:alpha val="65000"/>
              </a:srgbClr>
            </a:outerShdw>
          </a:effectLst>
        </p:spPr>
      </p:pic>
      <p:pic>
        <p:nvPicPr>
          <p:cNvPr id="5" name="Picture 4" descr="A black and white sign with white text&#10;&#10;Description automatically generated">
            <a:extLst>
              <a:ext uri="{FF2B5EF4-FFF2-40B4-BE49-F238E27FC236}">
                <a16:creationId xmlns:a16="http://schemas.microsoft.com/office/drawing/2014/main" id="{2BB9DD41-3734-4564-DD9B-B65E7B0DDE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073" y="6312675"/>
            <a:ext cx="1515743" cy="344105"/>
          </a:xfrm>
          <a:prstGeom prst="rect">
            <a:avLst/>
          </a:prstGeom>
        </p:spPr>
      </p:pic>
      <p:sp>
        <p:nvSpPr>
          <p:cNvPr id="6" name="TextBox 5">
            <a:extLst>
              <a:ext uri="{FF2B5EF4-FFF2-40B4-BE49-F238E27FC236}">
                <a16:creationId xmlns:a16="http://schemas.microsoft.com/office/drawing/2014/main" id="{3708D597-2B9B-783C-E2BF-7BA67AC5514A}"/>
              </a:ext>
            </a:extLst>
          </p:cNvPr>
          <p:cNvSpPr txBox="1"/>
          <p:nvPr/>
        </p:nvSpPr>
        <p:spPr>
          <a:xfrm>
            <a:off x="848567" y="601345"/>
            <a:ext cx="6894786" cy="523220"/>
          </a:xfrm>
          <a:prstGeom prst="rect">
            <a:avLst/>
          </a:prstGeom>
          <a:noFill/>
        </p:spPr>
        <p:txBody>
          <a:bodyPr wrap="square" rtlCol="0">
            <a:spAutoFit/>
          </a:bodyPr>
          <a:lstStyle/>
          <a:p>
            <a:r>
              <a:rPr lang="en-GB" sz="2800" b="1" dirty="0"/>
              <a:t>Measuring success- baseline questions </a:t>
            </a:r>
          </a:p>
        </p:txBody>
      </p:sp>
      <p:pic>
        <p:nvPicPr>
          <p:cNvPr id="8" name="Picture 7">
            <a:extLst>
              <a:ext uri="{FF2B5EF4-FFF2-40B4-BE49-F238E27FC236}">
                <a16:creationId xmlns:a16="http://schemas.microsoft.com/office/drawing/2014/main" id="{FBB959F5-09A9-5301-73A8-872BAC80231F}"/>
              </a:ext>
            </a:extLst>
          </p:cNvPr>
          <p:cNvPicPr>
            <a:picLocks noChangeAspect="1"/>
          </p:cNvPicPr>
          <p:nvPr/>
        </p:nvPicPr>
        <p:blipFill>
          <a:blip r:embed="rId7"/>
          <a:stretch>
            <a:fillRect/>
          </a:stretch>
        </p:blipFill>
        <p:spPr>
          <a:xfrm>
            <a:off x="8590735" y="619716"/>
            <a:ext cx="3350369" cy="4526025"/>
          </a:xfrm>
          <a:prstGeom prst="rect">
            <a:avLst/>
          </a:prstGeom>
        </p:spPr>
      </p:pic>
      <p:sp>
        <p:nvSpPr>
          <p:cNvPr id="9" name="TextBox 8">
            <a:extLst>
              <a:ext uri="{FF2B5EF4-FFF2-40B4-BE49-F238E27FC236}">
                <a16:creationId xmlns:a16="http://schemas.microsoft.com/office/drawing/2014/main" id="{707A9383-B6B6-B987-D20C-9A33AE987673}"/>
              </a:ext>
            </a:extLst>
          </p:cNvPr>
          <p:cNvSpPr txBox="1"/>
          <p:nvPr/>
        </p:nvSpPr>
        <p:spPr>
          <a:xfrm>
            <a:off x="848567" y="1171179"/>
            <a:ext cx="7742168" cy="4247317"/>
          </a:xfrm>
          <a:prstGeom prst="rect">
            <a:avLst/>
          </a:prstGeom>
          <a:noFill/>
        </p:spPr>
        <p:txBody>
          <a:bodyPr wrap="square" rtlCol="0">
            <a:spAutoFit/>
          </a:bodyPr>
          <a:lstStyle/>
          <a:p>
            <a:r>
              <a:rPr lang="en-GB" b="1" dirty="0">
                <a:latin typeface="Avenir Black"/>
              </a:rPr>
              <a:t>HOW TO INTRODUCE THIS ACTIVITY </a:t>
            </a:r>
            <a:endParaRPr lang="en-GB" dirty="0">
              <a:latin typeface="Avenir Black"/>
            </a:endParaRPr>
          </a:p>
          <a:p>
            <a:r>
              <a:rPr lang="en-GB" dirty="0">
                <a:latin typeface="Avenir Black"/>
              </a:rPr>
              <a:t>“To measure how well we do on our mission, we need to measure our starting point. This is also known as the baseline. Then, at the end of the session we’ll go through our follow-up questions. By measuring at the start and again at the end we can see what has changed and will be able to see how much we’ve achieved. Let’s find out who’s already a little Full of Beans!”</a:t>
            </a:r>
          </a:p>
          <a:p>
            <a:endParaRPr lang="en-GB" dirty="0">
              <a:latin typeface="Avenir Black"/>
            </a:endParaRPr>
          </a:p>
          <a:p>
            <a:r>
              <a:rPr lang="en-GB" b="1" dirty="0">
                <a:latin typeface="Avenir Black"/>
              </a:rPr>
              <a:t>Ask children to respond to these questions. Note</a:t>
            </a:r>
            <a:r>
              <a:rPr lang="en-GB" dirty="0">
                <a:latin typeface="Avenir Black"/>
              </a:rPr>
              <a:t>: Use visual aid posters to provide examples of meals including the beans </a:t>
            </a:r>
          </a:p>
          <a:p>
            <a:r>
              <a:rPr lang="en-GB" dirty="0">
                <a:latin typeface="Avenir Black"/>
              </a:rPr>
              <a:t>Put your hand up if you’ve ever eaten: </a:t>
            </a:r>
          </a:p>
          <a:p>
            <a:endParaRPr lang="en-GB" dirty="0">
              <a:latin typeface="Avenir Black"/>
            </a:endParaRPr>
          </a:p>
          <a:p>
            <a:r>
              <a:rPr lang="en-GB" sz="1600" b="1" dirty="0">
                <a:latin typeface="Avenir Black"/>
              </a:rPr>
              <a:t>Kidney beans?</a:t>
            </a:r>
          </a:p>
          <a:p>
            <a:r>
              <a:rPr lang="en-GB" sz="1600" b="1" dirty="0">
                <a:latin typeface="Avenir Black"/>
              </a:rPr>
              <a:t>Butter beans?</a:t>
            </a:r>
          </a:p>
          <a:p>
            <a:r>
              <a:rPr lang="en-GB" sz="1600" b="1" dirty="0">
                <a:latin typeface="Avenir Black"/>
              </a:rPr>
              <a:t>Chickpeas?</a:t>
            </a:r>
          </a:p>
          <a:p>
            <a:r>
              <a:rPr lang="en-GB" sz="1600" b="1" dirty="0">
                <a:latin typeface="Avenir Black"/>
              </a:rPr>
              <a:t>Lentils? </a:t>
            </a:r>
            <a:endParaRPr lang="en-GB" b="1" dirty="0">
              <a:latin typeface="Avenir Black"/>
            </a:endParaRPr>
          </a:p>
        </p:txBody>
      </p:sp>
    </p:spTree>
    <p:extLst>
      <p:ext uri="{BB962C8B-B14F-4D97-AF65-F5344CB8AC3E}">
        <p14:creationId xmlns:p14="http://schemas.microsoft.com/office/powerpoint/2010/main" val="1496122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7AE46-D375-124C-DBA6-AAE893E65F95}"/>
            </a:ext>
          </a:extLst>
        </p:cNvPr>
        <p:cNvGrpSpPr/>
        <p:nvPr/>
      </p:nvGrpSpPr>
      <p:grpSpPr>
        <a:xfrm>
          <a:off x="0" y="0"/>
          <a:ext cx="0" cy="0"/>
          <a:chOff x="0" y="0"/>
          <a:chExt cx="0" cy="0"/>
        </a:xfrm>
      </p:grpSpPr>
      <p:pic>
        <p:nvPicPr>
          <p:cNvPr id="2" name="Picture 1" descr="A picture containing plant, agave&#10;&#10;Description automatically generated">
            <a:extLst>
              <a:ext uri="{FF2B5EF4-FFF2-40B4-BE49-F238E27FC236}">
                <a16:creationId xmlns:a16="http://schemas.microsoft.com/office/drawing/2014/main" id="{FCA3DE73-BA49-8D70-C84A-15281C5EC8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5" y="0"/>
            <a:ext cx="12190815" cy="6858000"/>
          </a:xfrm>
          <a:prstGeom prst="rect">
            <a:avLst/>
          </a:prstGeom>
        </p:spPr>
      </p:pic>
      <p:pic>
        <p:nvPicPr>
          <p:cNvPr id="4" name="Picture 3" descr="Shape&#10;&#10;Description automatically generated">
            <a:extLst>
              <a:ext uri="{FF2B5EF4-FFF2-40B4-BE49-F238E27FC236}">
                <a16:creationId xmlns:a16="http://schemas.microsoft.com/office/drawing/2014/main" id="{612D32D2-98A3-FA89-06E4-758CCEC9B3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1204" y="-295836"/>
            <a:ext cx="19249262" cy="7449671"/>
          </a:xfrm>
          <a:prstGeom prst="rect">
            <a:avLst/>
          </a:prstGeom>
        </p:spPr>
      </p:pic>
      <p:pic>
        <p:nvPicPr>
          <p:cNvPr id="3" name="Picture 2" descr="A hand holding a fork&#10;&#10;Description automatically generated">
            <a:extLst>
              <a:ext uri="{FF2B5EF4-FFF2-40B4-BE49-F238E27FC236}">
                <a16:creationId xmlns:a16="http://schemas.microsoft.com/office/drawing/2014/main" id="{A2E1F994-8377-121E-7B6B-6A4F23CEDC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2945" y="5325438"/>
            <a:ext cx="2331410" cy="1352865"/>
          </a:xfrm>
          <a:prstGeom prst="rect">
            <a:avLst/>
          </a:prstGeom>
          <a:ln>
            <a:noFill/>
          </a:ln>
          <a:effectLst>
            <a:outerShdw blurRad="292100" dist="139700" dir="2700000" algn="tl" rotWithShape="0">
              <a:srgbClr val="333333">
                <a:alpha val="65000"/>
              </a:srgbClr>
            </a:outerShdw>
          </a:effectLst>
        </p:spPr>
      </p:pic>
      <p:pic>
        <p:nvPicPr>
          <p:cNvPr id="5" name="Picture 4" descr="A black and white sign with white text&#10;&#10;Description automatically generated">
            <a:extLst>
              <a:ext uri="{FF2B5EF4-FFF2-40B4-BE49-F238E27FC236}">
                <a16:creationId xmlns:a16="http://schemas.microsoft.com/office/drawing/2014/main" id="{B64383C0-7BB5-897C-64D2-BE2110B707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073" y="6312675"/>
            <a:ext cx="1515743" cy="344105"/>
          </a:xfrm>
          <a:prstGeom prst="rect">
            <a:avLst/>
          </a:prstGeom>
        </p:spPr>
      </p:pic>
      <p:sp>
        <p:nvSpPr>
          <p:cNvPr id="6" name="TextBox 5">
            <a:extLst>
              <a:ext uri="{FF2B5EF4-FFF2-40B4-BE49-F238E27FC236}">
                <a16:creationId xmlns:a16="http://schemas.microsoft.com/office/drawing/2014/main" id="{C98A7541-769A-ADF4-F436-88E9B06DD9AE}"/>
              </a:ext>
            </a:extLst>
          </p:cNvPr>
          <p:cNvSpPr txBox="1"/>
          <p:nvPr/>
        </p:nvSpPr>
        <p:spPr>
          <a:xfrm>
            <a:off x="777767" y="474397"/>
            <a:ext cx="6348248" cy="523220"/>
          </a:xfrm>
          <a:prstGeom prst="rect">
            <a:avLst/>
          </a:prstGeom>
          <a:noFill/>
        </p:spPr>
        <p:txBody>
          <a:bodyPr wrap="square" rtlCol="0">
            <a:spAutoFit/>
          </a:bodyPr>
          <a:lstStyle/>
          <a:p>
            <a:r>
              <a:rPr lang="en-GB" sz="2800" b="1" dirty="0">
                <a:latin typeface="Avenir Black"/>
              </a:rPr>
              <a:t>Bean Teams </a:t>
            </a:r>
          </a:p>
        </p:txBody>
      </p:sp>
      <p:pic>
        <p:nvPicPr>
          <p:cNvPr id="8" name="Picture 7">
            <a:extLst>
              <a:ext uri="{FF2B5EF4-FFF2-40B4-BE49-F238E27FC236}">
                <a16:creationId xmlns:a16="http://schemas.microsoft.com/office/drawing/2014/main" id="{C7445A1F-466E-FE44-B7AF-C192134D8E45}"/>
              </a:ext>
            </a:extLst>
          </p:cNvPr>
          <p:cNvPicPr>
            <a:picLocks noChangeAspect="1"/>
          </p:cNvPicPr>
          <p:nvPr/>
        </p:nvPicPr>
        <p:blipFill>
          <a:blip r:embed="rId7"/>
          <a:stretch>
            <a:fillRect/>
          </a:stretch>
        </p:blipFill>
        <p:spPr>
          <a:xfrm>
            <a:off x="8685815" y="601345"/>
            <a:ext cx="3276501" cy="4603878"/>
          </a:xfrm>
          <a:prstGeom prst="rect">
            <a:avLst/>
          </a:prstGeom>
        </p:spPr>
      </p:pic>
      <p:sp>
        <p:nvSpPr>
          <p:cNvPr id="9" name="TextBox 8">
            <a:extLst>
              <a:ext uri="{FF2B5EF4-FFF2-40B4-BE49-F238E27FC236}">
                <a16:creationId xmlns:a16="http://schemas.microsoft.com/office/drawing/2014/main" id="{4FDA7736-E29D-E627-FE29-9D8F5C5AD15F}"/>
              </a:ext>
            </a:extLst>
          </p:cNvPr>
          <p:cNvSpPr txBox="1"/>
          <p:nvPr/>
        </p:nvSpPr>
        <p:spPr>
          <a:xfrm>
            <a:off x="777767" y="736007"/>
            <a:ext cx="7797040" cy="4247317"/>
          </a:xfrm>
          <a:prstGeom prst="rect">
            <a:avLst/>
          </a:prstGeom>
          <a:noFill/>
        </p:spPr>
        <p:txBody>
          <a:bodyPr wrap="square" rtlCol="0">
            <a:spAutoFit/>
          </a:bodyPr>
          <a:lstStyle/>
          <a:p>
            <a:endParaRPr lang="en-GB" dirty="0"/>
          </a:p>
          <a:p>
            <a:r>
              <a:rPr lang="en-GB" b="1" dirty="0">
                <a:latin typeface="Avenir Black"/>
              </a:rPr>
              <a:t>HOW TO INTRODUCE THE TASK</a:t>
            </a:r>
            <a:endParaRPr lang="en-GB" dirty="0">
              <a:latin typeface="Avenir Black"/>
            </a:endParaRPr>
          </a:p>
          <a:p>
            <a:r>
              <a:rPr lang="en-GB" dirty="0">
                <a:latin typeface="Avenir Black"/>
              </a:rPr>
              <a:t>“We’re now going to start our Full of Beans mission! Today, you’ll be working in Bean Teams to complete fun activities, try new foods, and celebrate your achievements.</a:t>
            </a:r>
          </a:p>
          <a:p>
            <a:r>
              <a:rPr lang="en-GB" dirty="0">
                <a:latin typeface="Avenir Black"/>
              </a:rPr>
              <a:t>Throughout the session, you’ll have the chance to earn certificates for things like trying new beans, showing great teamwork, being creative, and more. At the end, we’ll celebrate your progress and hand out certificates to recognise your efforts!”</a:t>
            </a:r>
          </a:p>
          <a:p>
            <a:endParaRPr lang="en-GB" dirty="0">
              <a:latin typeface="Avenir Black"/>
            </a:endParaRPr>
          </a:p>
          <a:p>
            <a:r>
              <a:rPr lang="en-GB" b="1" dirty="0">
                <a:latin typeface="Avenir Black"/>
              </a:rPr>
              <a:t>Bean team setup </a:t>
            </a:r>
            <a:endParaRPr lang="en-GB" dirty="0">
              <a:latin typeface="Avenir Black"/>
            </a:endParaRPr>
          </a:p>
          <a:p>
            <a:r>
              <a:rPr lang="en-GB" dirty="0">
                <a:latin typeface="Avenir Black"/>
              </a:rPr>
              <a:t>• Divide children and young people into teams (4–6 per team). </a:t>
            </a:r>
          </a:p>
          <a:p>
            <a:r>
              <a:rPr lang="en-GB" dirty="0">
                <a:latin typeface="Avenir Black"/>
              </a:rPr>
              <a:t>• Ask each team to: </a:t>
            </a:r>
          </a:p>
          <a:p>
            <a:r>
              <a:rPr lang="en-GB" dirty="0">
                <a:latin typeface="Avenir Black"/>
              </a:rPr>
              <a:t>• Choose a Bean Team name </a:t>
            </a:r>
          </a:p>
          <a:p>
            <a:r>
              <a:rPr lang="en-GB" dirty="0">
                <a:latin typeface="Avenir Black"/>
              </a:rPr>
              <a:t>• Design a team logo</a:t>
            </a:r>
          </a:p>
          <a:p>
            <a:r>
              <a:rPr lang="en-GB" b="1" dirty="0">
                <a:latin typeface="Avenir Black"/>
              </a:rPr>
              <a:t>Whilst teams are being set up, begin prepping the pulses for the tasting station </a:t>
            </a:r>
            <a:endParaRPr lang="en-GB" dirty="0">
              <a:latin typeface="Avenir Black"/>
            </a:endParaRPr>
          </a:p>
        </p:txBody>
      </p:sp>
    </p:spTree>
    <p:extLst>
      <p:ext uri="{BB962C8B-B14F-4D97-AF65-F5344CB8AC3E}">
        <p14:creationId xmlns:p14="http://schemas.microsoft.com/office/powerpoint/2010/main" val="2444803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A13C2-6CD6-414B-F8FD-3AD6788DE0CD}"/>
            </a:ext>
          </a:extLst>
        </p:cNvPr>
        <p:cNvGrpSpPr/>
        <p:nvPr/>
      </p:nvGrpSpPr>
      <p:grpSpPr>
        <a:xfrm>
          <a:off x="0" y="0"/>
          <a:ext cx="0" cy="0"/>
          <a:chOff x="0" y="0"/>
          <a:chExt cx="0" cy="0"/>
        </a:xfrm>
      </p:grpSpPr>
      <p:pic>
        <p:nvPicPr>
          <p:cNvPr id="2" name="Picture 1" descr="A picture containing plant, agave&#10;&#10;Description automatically generated">
            <a:extLst>
              <a:ext uri="{FF2B5EF4-FFF2-40B4-BE49-F238E27FC236}">
                <a16:creationId xmlns:a16="http://schemas.microsoft.com/office/drawing/2014/main" id="{3641A61C-49E0-B4D0-22F9-E5DF98F781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5" y="0"/>
            <a:ext cx="12190815" cy="6858000"/>
          </a:xfrm>
          <a:prstGeom prst="rect">
            <a:avLst/>
          </a:prstGeom>
        </p:spPr>
      </p:pic>
      <p:pic>
        <p:nvPicPr>
          <p:cNvPr id="4" name="Picture 3" descr="Shape&#10;&#10;Description automatically generated">
            <a:extLst>
              <a:ext uri="{FF2B5EF4-FFF2-40B4-BE49-F238E27FC236}">
                <a16:creationId xmlns:a16="http://schemas.microsoft.com/office/drawing/2014/main" id="{4F8F8262-2F87-65BF-36B0-548322F3B6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6170" y="-295836"/>
            <a:ext cx="19249262" cy="7449671"/>
          </a:xfrm>
          <a:prstGeom prst="rect">
            <a:avLst/>
          </a:prstGeom>
        </p:spPr>
      </p:pic>
      <p:pic>
        <p:nvPicPr>
          <p:cNvPr id="3" name="Picture 2" descr="A hand holding a fork&#10;&#10;Description automatically generated">
            <a:extLst>
              <a:ext uri="{FF2B5EF4-FFF2-40B4-BE49-F238E27FC236}">
                <a16:creationId xmlns:a16="http://schemas.microsoft.com/office/drawing/2014/main" id="{AE803934-7A05-B54E-62A2-8B2628BB50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2945" y="5325438"/>
            <a:ext cx="2331410" cy="1352865"/>
          </a:xfrm>
          <a:prstGeom prst="rect">
            <a:avLst/>
          </a:prstGeom>
          <a:ln>
            <a:noFill/>
          </a:ln>
          <a:effectLst>
            <a:outerShdw blurRad="292100" dist="139700" dir="2700000" algn="tl" rotWithShape="0">
              <a:srgbClr val="333333">
                <a:alpha val="65000"/>
              </a:srgbClr>
            </a:outerShdw>
          </a:effectLst>
        </p:spPr>
      </p:pic>
      <p:pic>
        <p:nvPicPr>
          <p:cNvPr id="5" name="Picture 4" descr="A black and white sign with white text&#10;&#10;Description automatically generated">
            <a:extLst>
              <a:ext uri="{FF2B5EF4-FFF2-40B4-BE49-F238E27FC236}">
                <a16:creationId xmlns:a16="http://schemas.microsoft.com/office/drawing/2014/main" id="{A5963A7C-E5FE-84F3-D9DB-CDA79F2A72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073" y="6312675"/>
            <a:ext cx="1515743" cy="344105"/>
          </a:xfrm>
          <a:prstGeom prst="rect">
            <a:avLst/>
          </a:prstGeom>
        </p:spPr>
      </p:pic>
      <p:sp>
        <p:nvSpPr>
          <p:cNvPr id="6" name="TextBox 5">
            <a:extLst>
              <a:ext uri="{FF2B5EF4-FFF2-40B4-BE49-F238E27FC236}">
                <a16:creationId xmlns:a16="http://schemas.microsoft.com/office/drawing/2014/main" id="{6C4FE4E8-FF23-5E4F-6B8C-1CC6E133FDC5}"/>
              </a:ext>
            </a:extLst>
          </p:cNvPr>
          <p:cNvSpPr txBox="1"/>
          <p:nvPr/>
        </p:nvSpPr>
        <p:spPr>
          <a:xfrm>
            <a:off x="788276" y="556277"/>
            <a:ext cx="5307724" cy="523220"/>
          </a:xfrm>
          <a:prstGeom prst="rect">
            <a:avLst/>
          </a:prstGeom>
          <a:noFill/>
        </p:spPr>
        <p:txBody>
          <a:bodyPr wrap="square" rtlCol="0">
            <a:spAutoFit/>
          </a:bodyPr>
          <a:lstStyle/>
          <a:p>
            <a:r>
              <a:rPr lang="en-GB" sz="2800" b="1" dirty="0">
                <a:latin typeface="Avenir Black"/>
              </a:rPr>
              <a:t>Bean rotation stations </a:t>
            </a:r>
          </a:p>
        </p:txBody>
      </p:sp>
      <p:pic>
        <p:nvPicPr>
          <p:cNvPr id="8" name="Picture 7">
            <a:extLst>
              <a:ext uri="{FF2B5EF4-FFF2-40B4-BE49-F238E27FC236}">
                <a16:creationId xmlns:a16="http://schemas.microsoft.com/office/drawing/2014/main" id="{BAA841AC-3649-EB80-D2F3-CA73610DDBD2}"/>
              </a:ext>
            </a:extLst>
          </p:cNvPr>
          <p:cNvPicPr>
            <a:picLocks noChangeAspect="1"/>
          </p:cNvPicPr>
          <p:nvPr/>
        </p:nvPicPr>
        <p:blipFill>
          <a:blip r:embed="rId7"/>
          <a:stretch>
            <a:fillRect/>
          </a:stretch>
        </p:blipFill>
        <p:spPr>
          <a:xfrm>
            <a:off x="9061370" y="683321"/>
            <a:ext cx="2937091" cy="4086387"/>
          </a:xfrm>
          <a:prstGeom prst="rect">
            <a:avLst/>
          </a:prstGeom>
        </p:spPr>
      </p:pic>
      <p:sp>
        <p:nvSpPr>
          <p:cNvPr id="9" name="TextBox 8">
            <a:extLst>
              <a:ext uri="{FF2B5EF4-FFF2-40B4-BE49-F238E27FC236}">
                <a16:creationId xmlns:a16="http://schemas.microsoft.com/office/drawing/2014/main" id="{778B540C-C972-79A0-18F8-1A82BA49EAD5}"/>
              </a:ext>
            </a:extLst>
          </p:cNvPr>
          <p:cNvSpPr txBox="1"/>
          <p:nvPr/>
        </p:nvSpPr>
        <p:spPr>
          <a:xfrm>
            <a:off x="915944" y="1032679"/>
            <a:ext cx="8116845" cy="4247317"/>
          </a:xfrm>
          <a:prstGeom prst="rect">
            <a:avLst/>
          </a:prstGeom>
          <a:noFill/>
        </p:spPr>
        <p:txBody>
          <a:bodyPr wrap="square" rtlCol="0">
            <a:spAutoFit/>
          </a:bodyPr>
          <a:lstStyle/>
          <a:p>
            <a:r>
              <a:rPr lang="en-GB" b="1" dirty="0">
                <a:latin typeface="Avenir Black"/>
              </a:rPr>
              <a:t>3 Stations:</a:t>
            </a:r>
          </a:p>
          <a:p>
            <a:r>
              <a:rPr lang="en-GB" dirty="0">
                <a:latin typeface="Avenir Black"/>
              </a:rPr>
              <a:t>-Taste Testing </a:t>
            </a:r>
          </a:p>
          <a:p>
            <a:r>
              <a:rPr lang="en-GB" dirty="0">
                <a:latin typeface="Avenir Black"/>
              </a:rPr>
              <a:t>-Recipe and Menu Design</a:t>
            </a:r>
          </a:p>
          <a:p>
            <a:r>
              <a:rPr lang="en-GB" dirty="0">
                <a:latin typeface="Avenir Black"/>
              </a:rPr>
              <a:t>-The Full of Beans Quiz </a:t>
            </a:r>
          </a:p>
          <a:p>
            <a:endParaRPr lang="en-GB" b="1" dirty="0">
              <a:latin typeface="Avenir Black"/>
            </a:endParaRPr>
          </a:p>
          <a:p>
            <a:r>
              <a:rPr lang="en-GB" b="1" dirty="0">
                <a:latin typeface="Avenir Black"/>
              </a:rPr>
              <a:t>Taste Testing</a:t>
            </a:r>
          </a:p>
          <a:p>
            <a:r>
              <a:rPr lang="en-GB" b="1" dirty="0">
                <a:latin typeface="Avenir Black"/>
              </a:rPr>
              <a:t>Instructions </a:t>
            </a:r>
          </a:p>
          <a:p>
            <a:pPr marL="342900" indent="-342900">
              <a:buAutoNum type="arabicPeriod"/>
            </a:pPr>
            <a:r>
              <a:rPr lang="en-GB" dirty="0">
                <a:latin typeface="Avenir Black"/>
              </a:rPr>
              <a:t>Ensure children have washed their hands before handling food </a:t>
            </a:r>
          </a:p>
          <a:p>
            <a:pPr marL="342900" indent="-342900">
              <a:buAutoNum type="arabicPeriod"/>
            </a:pPr>
            <a:r>
              <a:rPr lang="en-GB" dirty="0">
                <a:latin typeface="Avenir Black"/>
              </a:rPr>
              <a:t>Invite children to take turns: Drizzle pre-measured oil over bowls of pulses. Sprinkle seasoning evenly across beans. Mix gently with spoons/spatulas until coated. (Encourage describing sights and smells.)</a:t>
            </a:r>
          </a:p>
          <a:p>
            <a:pPr marL="342900" indent="-342900">
              <a:buAutoNum type="arabicPeriod"/>
            </a:pPr>
            <a:r>
              <a:rPr lang="en-GB" dirty="0">
                <a:latin typeface="Avenir Black"/>
              </a:rPr>
              <a:t>Cook pulses: Air fry at 200°C for 5–6 mins or oven bake for 8–10 mins.</a:t>
            </a:r>
          </a:p>
          <a:p>
            <a:pPr marL="342900" indent="-342900">
              <a:buAutoNum type="arabicPeriod"/>
            </a:pPr>
            <a:r>
              <a:rPr lang="en-GB" dirty="0">
                <a:latin typeface="Avenir Black"/>
              </a:rPr>
              <a:t> Cool and serve: Let pulses cool slightly. Serve small portions in labelled cups/bowls for each team. Taste and explore senses: Ask: What do you see, smell, feel, taste, hear? Use descriptive words (e.g., crunchy, salty, smooth, shiny).</a:t>
            </a:r>
          </a:p>
        </p:txBody>
      </p:sp>
      <p:pic>
        <p:nvPicPr>
          <p:cNvPr id="12" name="Picture 11" descr="A child and child eating vegetables&#10;&#10;AI-generated content may be incorrect.">
            <a:extLst>
              <a:ext uri="{FF2B5EF4-FFF2-40B4-BE49-F238E27FC236}">
                <a16:creationId xmlns:a16="http://schemas.microsoft.com/office/drawing/2014/main" id="{9AD66E88-51E8-68B0-95CF-7E42ACBFC976}"/>
              </a:ext>
            </a:extLst>
          </p:cNvPr>
          <p:cNvPicPr>
            <a:picLocks noChangeAspect="1"/>
          </p:cNvPicPr>
          <p:nvPr/>
        </p:nvPicPr>
        <p:blipFill>
          <a:blip r:embed="rId8"/>
          <a:stretch>
            <a:fillRect/>
          </a:stretch>
        </p:blipFill>
        <p:spPr>
          <a:xfrm>
            <a:off x="5728139" y="676758"/>
            <a:ext cx="2885846" cy="1923897"/>
          </a:xfrm>
          <a:prstGeom prst="rect">
            <a:avLst/>
          </a:prstGeom>
        </p:spPr>
      </p:pic>
    </p:spTree>
    <p:extLst>
      <p:ext uri="{BB962C8B-B14F-4D97-AF65-F5344CB8AC3E}">
        <p14:creationId xmlns:p14="http://schemas.microsoft.com/office/powerpoint/2010/main" val="665368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48E0E-6456-6037-935C-24B74412CA3D}"/>
            </a:ext>
          </a:extLst>
        </p:cNvPr>
        <p:cNvGrpSpPr/>
        <p:nvPr/>
      </p:nvGrpSpPr>
      <p:grpSpPr>
        <a:xfrm>
          <a:off x="0" y="0"/>
          <a:ext cx="0" cy="0"/>
          <a:chOff x="0" y="0"/>
          <a:chExt cx="0" cy="0"/>
        </a:xfrm>
      </p:grpSpPr>
      <p:pic>
        <p:nvPicPr>
          <p:cNvPr id="2" name="Picture 1" descr="A picture containing plant, agave&#10;&#10;Description automatically generated">
            <a:extLst>
              <a:ext uri="{FF2B5EF4-FFF2-40B4-BE49-F238E27FC236}">
                <a16:creationId xmlns:a16="http://schemas.microsoft.com/office/drawing/2014/main" id="{AA16B547-2ACF-3056-E84A-C542255EBD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5" y="0"/>
            <a:ext cx="12190815" cy="6858000"/>
          </a:xfrm>
          <a:prstGeom prst="rect">
            <a:avLst/>
          </a:prstGeom>
        </p:spPr>
      </p:pic>
      <p:pic>
        <p:nvPicPr>
          <p:cNvPr id="4" name="Picture 3" descr="Shape&#10;&#10;Description automatically generated">
            <a:extLst>
              <a:ext uri="{FF2B5EF4-FFF2-40B4-BE49-F238E27FC236}">
                <a16:creationId xmlns:a16="http://schemas.microsoft.com/office/drawing/2014/main" id="{7B6EF947-47DE-26E9-C5F8-D72917FA6E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3246" y="-295836"/>
            <a:ext cx="19249262" cy="7449671"/>
          </a:xfrm>
          <a:prstGeom prst="rect">
            <a:avLst/>
          </a:prstGeom>
        </p:spPr>
      </p:pic>
      <p:pic>
        <p:nvPicPr>
          <p:cNvPr id="3" name="Picture 2" descr="A hand holding a fork&#10;&#10;Description automatically generated">
            <a:extLst>
              <a:ext uri="{FF2B5EF4-FFF2-40B4-BE49-F238E27FC236}">
                <a16:creationId xmlns:a16="http://schemas.microsoft.com/office/drawing/2014/main" id="{30C78888-CD77-BE60-E76F-29EBA3A80A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2945" y="5325438"/>
            <a:ext cx="2331410" cy="1352865"/>
          </a:xfrm>
          <a:prstGeom prst="rect">
            <a:avLst/>
          </a:prstGeom>
          <a:ln>
            <a:noFill/>
          </a:ln>
          <a:effectLst>
            <a:outerShdw blurRad="292100" dist="139700" dir="2700000" algn="tl" rotWithShape="0">
              <a:srgbClr val="333333">
                <a:alpha val="65000"/>
              </a:srgbClr>
            </a:outerShdw>
          </a:effectLst>
        </p:spPr>
      </p:pic>
      <p:pic>
        <p:nvPicPr>
          <p:cNvPr id="5" name="Picture 4" descr="A black and white sign with white text&#10;&#10;Description automatically generated">
            <a:extLst>
              <a:ext uri="{FF2B5EF4-FFF2-40B4-BE49-F238E27FC236}">
                <a16:creationId xmlns:a16="http://schemas.microsoft.com/office/drawing/2014/main" id="{A289D04C-FDC2-E5D9-A884-5FF403D98C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073" y="6312675"/>
            <a:ext cx="1515743" cy="344105"/>
          </a:xfrm>
          <a:prstGeom prst="rect">
            <a:avLst/>
          </a:prstGeom>
        </p:spPr>
      </p:pic>
      <p:sp>
        <p:nvSpPr>
          <p:cNvPr id="6" name="TextBox 5">
            <a:extLst>
              <a:ext uri="{FF2B5EF4-FFF2-40B4-BE49-F238E27FC236}">
                <a16:creationId xmlns:a16="http://schemas.microsoft.com/office/drawing/2014/main" id="{EA1BE456-5F7E-C7EB-90D7-261EF83FC7F0}"/>
              </a:ext>
            </a:extLst>
          </p:cNvPr>
          <p:cNvSpPr txBox="1"/>
          <p:nvPr/>
        </p:nvSpPr>
        <p:spPr>
          <a:xfrm>
            <a:off x="848567" y="601345"/>
            <a:ext cx="6304663" cy="523220"/>
          </a:xfrm>
          <a:prstGeom prst="rect">
            <a:avLst/>
          </a:prstGeom>
          <a:noFill/>
        </p:spPr>
        <p:txBody>
          <a:bodyPr wrap="square" rtlCol="0">
            <a:spAutoFit/>
          </a:bodyPr>
          <a:lstStyle/>
          <a:p>
            <a:r>
              <a:rPr lang="en-GB" sz="2800" b="1" dirty="0">
                <a:latin typeface="Avenir Black"/>
              </a:rPr>
              <a:t>Measuring Success- follow-up questions </a:t>
            </a:r>
          </a:p>
        </p:txBody>
      </p:sp>
      <p:pic>
        <p:nvPicPr>
          <p:cNvPr id="8" name="Picture 7">
            <a:extLst>
              <a:ext uri="{FF2B5EF4-FFF2-40B4-BE49-F238E27FC236}">
                <a16:creationId xmlns:a16="http://schemas.microsoft.com/office/drawing/2014/main" id="{CD651FCA-121F-0789-34A0-005C7278DD88}"/>
              </a:ext>
            </a:extLst>
          </p:cNvPr>
          <p:cNvPicPr>
            <a:picLocks noChangeAspect="1"/>
          </p:cNvPicPr>
          <p:nvPr/>
        </p:nvPicPr>
        <p:blipFill>
          <a:blip r:embed="rId7"/>
          <a:stretch>
            <a:fillRect/>
          </a:stretch>
        </p:blipFill>
        <p:spPr>
          <a:xfrm>
            <a:off x="8614213" y="601345"/>
            <a:ext cx="3272988" cy="4543103"/>
          </a:xfrm>
          <a:prstGeom prst="rect">
            <a:avLst/>
          </a:prstGeom>
        </p:spPr>
      </p:pic>
      <p:sp>
        <p:nvSpPr>
          <p:cNvPr id="9" name="TextBox 8">
            <a:extLst>
              <a:ext uri="{FF2B5EF4-FFF2-40B4-BE49-F238E27FC236}">
                <a16:creationId xmlns:a16="http://schemas.microsoft.com/office/drawing/2014/main" id="{5D283892-0291-5D71-52F0-47B9AD4F2A2B}"/>
              </a:ext>
            </a:extLst>
          </p:cNvPr>
          <p:cNvSpPr txBox="1"/>
          <p:nvPr/>
        </p:nvSpPr>
        <p:spPr>
          <a:xfrm>
            <a:off x="849248" y="1171179"/>
            <a:ext cx="7460166" cy="3970318"/>
          </a:xfrm>
          <a:prstGeom prst="rect">
            <a:avLst/>
          </a:prstGeom>
          <a:noFill/>
        </p:spPr>
        <p:txBody>
          <a:bodyPr wrap="square" rtlCol="0">
            <a:spAutoFit/>
          </a:bodyPr>
          <a:lstStyle/>
          <a:p>
            <a:r>
              <a:rPr lang="en-GB" b="1" dirty="0">
                <a:latin typeface="Avenir Black"/>
              </a:rPr>
              <a:t>Ask children to respond to these questions and also note which beans and pulses were offered during your Full of Beans session.</a:t>
            </a:r>
            <a:endParaRPr lang="en-GB" dirty="0">
              <a:latin typeface="Avenir Black"/>
            </a:endParaRPr>
          </a:p>
          <a:p>
            <a:r>
              <a:rPr lang="en-GB" dirty="0">
                <a:latin typeface="Avenir Black"/>
              </a:rPr>
              <a:t>Put your hand up if you tried eating the following beans and pulses today: </a:t>
            </a:r>
          </a:p>
          <a:p>
            <a:r>
              <a:rPr lang="en-GB" dirty="0">
                <a:latin typeface="Avenir Black"/>
              </a:rPr>
              <a:t>• Butter beans? </a:t>
            </a:r>
          </a:p>
          <a:p>
            <a:r>
              <a:rPr lang="en-GB" dirty="0">
                <a:latin typeface="Avenir Black"/>
              </a:rPr>
              <a:t>• Kidney beans? </a:t>
            </a:r>
          </a:p>
          <a:p>
            <a:r>
              <a:rPr lang="en-GB" dirty="0">
                <a:latin typeface="Avenir Black"/>
              </a:rPr>
              <a:t>• Chickpeas? </a:t>
            </a:r>
          </a:p>
          <a:p>
            <a:r>
              <a:rPr lang="en-GB" dirty="0">
                <a:latin typeface="Avenir Black"/>
              </a:rPr>
              <a:t>• Lentils?</a:t>
            </a:r>
          </a:p>
          <a:p>
            <a:endParaRPr lang="en-GB" dirty="0">
              <a:latin typeface="Avenir Black"/>
            </a:endParaRPr>
          </a:p>
          <a:p>
            <a:r>
              <a:rPr lang="en-GB" b="1" dirty="0">
                <a:latin typeface="Avenir Black"/>
              </a:rPr>
              <a:t>Put your hand up if you would like to try eating the following beans and pulses again: </a:t>
            </a:r>
          </a:p>
          <a:p>
            <a:r>
              <a:rPr lang="en-GB" dirty="0">
                <a:latin typeface="Avenir Black"/>
              </a:rPr>
              <a:t>• Butter beans? </a:t>
            </a:r>
          </a:p>
          <a:p>
            <a:r>
              <a:rPr lang="en-GB" dirty="0">
                <a:latin typeface="Avenir Black"/>
              </a:rPr>
              <a:t>• Kidney beans? </a:t>
            </a:r>
          </a:p>
          <a:p>
            <a:r>
              <a:rPr lang="en-GB" dirty="0">
                <a:latin typeface="Avenir Black"/>
              </a:rPr>
              <a:t>• Chickpeas? </a:t>
            </a:r>
          </a:p>
          <a:p>
            <a:r>
              <a:rPr lang="en-GB" dirty="0">
                <a:latin typeface="Avenir Black"/>
              </a:rPr>
              <a:t>• Lentils?</a:t>
            </a:r>
          </a:p>
        </p:txBody>
      </p:sp>
    </p:spTree>
    <p:extLst>
      <p:ext uri="{BB962C8B-B14F-4D97-AF65-F5344CB8AC3E}">
        <p14:creationId xmlns:p14="http://schemas.microsoft.com/office/powerpoint/2010/main" val="3254982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1E878-6E8F-A0AA-F71B-3C7A9C247CFE}"/>
            </a:ext>
          </a:extLst>
        </p:cNvPr>
        <p:cNvGrpSpPr/>
        <p:nvPr/>
      </p:nvGrpSpPr>
      <p:grpSpPr>
        <a:xfrm>
          <a:off x="0" y="0"/>
          <a:ext cx="0" cy="0"/>
          <a:chOff x="0" y="0"/>
          <a:chExt cx="0" cy="0"/>
        </a:xfrm>
      </p:grpSpPr>
      <p:pic>
        <p:nvPicPr>
          <p:cNvPr id="2" name="Picture 1" descr="A picture containing plant, agave&#10;&#10;Description automatically generated">
            <a:extLst>
              <a:ext uri="{FF2B5EF4-FFF2-40B4-BE49-F238E27FC236}">
                <a16:creationId xmlns:a16="http://schemas.microsoft.com/office/drawing/2014/main" id="{7A6121CC-1E4C-4F65-5D7B-E1885E33B1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5" y="0"/>
            <a:ext cx="12190815" cy="6858000"/>
          </a:xfrm>
          <a:prstGeom prst="rect">
            <a:avLst/>
          </a:prstGeom>
        </p:spPr>
      </p:pic>
      <p:pic>
        <p:nvPicPr>
          <p:cNvPr id="4" name="Picture 3" descr="Shape&#10;&#10;Description automatically generated">
            <a:extLst>
              <a:ext uri="{FF2B5EF4-FFF2-40B4-BE49-F238E27FC236}">
                <a16:creationId xmlns:a16="http://schemas.microsoft.com/office/drawing/2014/main" id="{229DD412-8B07-4E16-8A55-669936A5B9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1204" y="-295837"/>
            <a:ext cx="19249262" cy="7449671"/>
          </a:xfrm>
          <a:prstGeom prst="rect">
            <a:avLst/>
          </a:prstGeom>
        </p:spPr>
      </p:pic>
      <p:pic>
        <p:nvPicPr>
          <p:cNvPr id="3" name="Picture 2" descr="A hand holding a fork&#10;&#10;Description automatically generated">
            <a:extLst>
              <a:ext uri="{FF2B5EF4-FFF2-40B4-BE49-F238E27FC236}">
                <a16:creationId xmlns:a16="http://schemas.microsoft.com/office/drawing/2014/main" id="{4EB897F0-3E59-D002-3A86-D5BB1066B9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2945" y="5325438"/>
            <a:ext cx="2331410" cy="1352865"/>
          </a:xfrm>
          <a:prstGeom prst="rect">
            <a:avLst/>
          </a:prstGeom>
          <a:ln>
            <a:noFill/>
          </a:ln>
          <a:effectLst>
            <a:outerShdw blurRad="292100" dist="139700" dir="2700000" algn="tl" rotWithShape="0">
              <a:srgbClr val="333333">
                <a:alpha val="65000"/>
              </a:srgbClr>
            </a:outerShdw>
          </a:effectLst>
        </p:spPr>
      </p:pic>
      <p:pic>
        <p:nvPicPr>
          <p:cNvPr id="5" name="Picture 4" descr="A black and white sign with white text&#10;&#10;Description automatically generated">
            <a:extLst>
              <a:ext uri="{FF2B5EF4-FFF2-40B4-BE49-F238E27FC236}">
                <a16:creationId xmlns:a16="http://schemas.microsoft.com/office/drawing/2014/main" id="{95B37F5C-1F94-6525-FED2-D442F7471C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073" y="6312675"/>
            <a:ext cx="1515743" cy="344105"/>
          </a:xfrm>
          <a:prstGeom prst="rect">
            <a:avLst/>
          </a:prstGeom>
        </p:spPr>
      </p:pic>
      <p:sp>
        <p:nvSpPr>
          <p:cNvPr id="6" name="TextBox 5">
            <a:extLst>
              <a:ext uri="{FF2B5EF4-FFF2-40B4-BE49-F238E27FC236}">
                <a16:creationId xmlns:a16="http://schemas.microsoft.com/office/drawing/2014/main" id="{7267B846-03C4-38BE-8F68-7043C39E4907}"/>
              </a:ext>
            </a:extLst>
          </p:cNvPr>
          <p:cNvSpPr txBox="1"/>
          <p:nvPr/>
        </p:nvSpPr>
        <p:spPr>
          <a:xfrm>
            <a:off x="823402" y="622366"/>
            <a:ext cx="7304690" cy="523220"/>
          </a:xfrm>
          <a:prstGeom prst="rect">
            <a:avLst/>
          </a:prstGeom>
          <a:noFill/>
        </p:spPr>
        <p:txBody>
          <a:bodyPr wrap="square" rtlCol="0">
            <a:spAutoFit/>
          </a:bodyPr>
          <a:lstStyle/>
          <a:p>
            <a:r>
              <a:rPr lang="en-GB" sz="2800" b="1" dirty="0">
                <a:latin typeface="Avenir Black"/>
              </a:rPr>
              <a:t>Full of Beans Celebration </a:t>
            </a:r>
          </a:p>
        </p:txBody>
      </p:sp>
      <p:pic>
        <p:nvPicPr>
          <p:cNvPr id="8" name="Picture 7">
            <a:extLst>
              <a:ext uri="{FF2B5EF4-FFF2-40B4-BE49-F238E27FC236}">
                <a16:creationId xmlns:a16="http://schemas.microsoft.com/office/drawing/2014/main" id="{C9139E9A-28D6-FECB-6F42-9753AD1E6624}"/>
              </a:ext>
            </a:extLst>
          </p:cNvPr>
          <p:cNvPicPr>
            <a:picLocks noChangeAspect="1"/>
          </p:cNvPicPr>
          <p:nvPr/>
        </p:nvPicPr>
        <p:blipFill>
          <a:blip r:embed="rId7"/>
          <a:stretch>
            <a:fillRect/>
          </a:stretch>
        </p:blipFill>
        <p:spPr>
          <a:xfrm>
            <a:off x="8675686" y="622366"/>
            <a:ext cx="3196352" cy="4477772"/>
          </a:xfrm>
          <a:prstGeom prst="rect">
            <a:avLst/>
          </a:prstGeom>
        </p:spPr>
      </p:pic>
      <p:sp>
        <p:nvSpPr>
          <p:cNvPr id="9" name="TextBox 8">
            <a:extLst>
              <a:ext uri="{FF2B5EF4-FFF2-40B4-BE49-F238E27FC236}">
                <a16:creationId xmlns:a16="http://schemas.microsoft.com/office/drawing/2014/main" id="{0657406C-8270-6F8E-9DC5-F860FC0EF6B2}"/>
              </a:ext>
            </a:extLst>
          </p:cNvPr>
          <p:cNvSpPr txBox="1"/>
          <p:nvPr/>
        </p:nvSpPr>
        <p:spPr>
          <a:xfrm>
            <a:off x="823402" y="1186125"/>
            <a:ext cx="7532322" cy="3970318"/>
          </a:xfrm>
          <a:prstGeom prst="rect">
            <a:avLst/>
          </a:prstGeom>
          <a:noFill/>
        </p:spPr>
        <p:txBody>
          <a:bodyPr wrap="square" rtlCol="0">
            <a:spAutoFit/>
          </a:bodyPr>
          <a:lstStyle/>
          <a:p>
            <a:r>
              <a:rPr lang="en-GB" dirty="0">
                <a:latin typeface="Avenir Black"/>
              </a:rPr>
              <a:t>Celebrate children’s participation and teamwork by awarding certificates- either printed or handmade.</a:t>
            </a:r>
          </a:p>
          <a:p>
            <a:endParaRPr lang="en-GB" dirty="0">
              <a:latin typeface="Avenir Black"/>
            </a:endParaRPr>
          </a:p>
          <a:p>
            <a:r>
              <a:rPr lang="en-GB" b="1" dirty="0">
                <a:latin typeface="Avenir Black"/>
              </a:rPr>
              <a:t>HOW TO INTRODUCE THE TASK</a:t>
            </a:r>
            <a:endParaRPr lang="en-GB" dirty="0">
              <a:latin typeface="Avenir Black"/>
            </a:endParaRPr>
          </a:p>
          <a:p>
            <a:r>
              <a:rPr lang="en-GB" dirty="0">
                <a:latin typeface="Avenir Black"/>
              </a:rPr>
              <a:t>“You’ve all done an amazing job on your Full of Beans mission today!</a:t>
            </a:r>
          </a:p>
          <a:p>
            <a:r>
              <a:rPr lang="en-GB" dirty="0">
                <a:latin typeface="Avenir Black"/>
              </a:rPr>
              <a:t>Now it’s time to celebrate your achievements. We’re going to hand out certificates for things like trying new beans, showing great teamwork, and being creative.”</a:t>
            </a:r>
          </a:p>
          <a:p>
            <a:endParaRPr lang="en-GB" dirty="0">
              <a:latin typeface="Avenir Black"/>
            </a:endParaRPr>
          </a:p>
          <a:p>
            <a:r>
              <a:rPr lang="en-GB" b="1" dirty="0">
                <a:latin typeface="Avenir Black"/>
              </a:rPr>
              <a:t>If you have the facility to print the Full of Beans certificates: </a:t>
            </a:r>
            <a:r>
              <a:rPr lang="en-GB" dirty="0">
                <a:latin typeface="Avenir Black"/>
              </a:rPr>
              <a:t>Call up each child or team to receive their certificate and give a round of applause.</a:t>
            </a:r>
          </a:p>
          <a:p>
            <a:endParaRPr lang="en-GB" dirty="0">
              <a:latin typeface="Avenir Black"/>
            </a:endParaRPr>
          </a:p>
          <a:p>
            <a:r>
              <a:rPr lang="en-GB" b="1" dirty="0">
                <a:latin typeface="Avenir Black"/>
              </a:rPr>
              <a:t>If you don’t have the facility to print the Full of Beans certificates: </a:t>
            </a:r>
            <a:r>
              <a:rPr lang="en-GB" dirty="0">
                <a:latin typeface="Avenir Black"/>
              </a:rPr>
              <a:t>Invite children to design their own certificates using paper, pens and crayons.</a:t>
            </a:r>
          </a:p>
        </p:txBody>
      </p:sp>
    </p:spTree>
    <p:extLst>
      <p:ext uri="{BB962C8B-B14F-4D97-AF65-F5344CB8AC3E}">
        <p14:creationId xmlns:p14="http://schemas.microsoft.com/office/powerpoint/2010/main" val="300979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1E878-6E8F-A0AA-F71B-3C7A9C247CFE}"/>
            </a:ext>
          </a:extLst>
        </p:cNvPr>
        <p:cNvGrpSpPr/>
        <p:nvPr/>
      </p:nvGrpSpPr>
      <p:grpSpPr>
        <a:xfrm>
          <a:off x="0" y="0"/>
          <a:ext cx="0" cy="0"/>
          <a:chOff x="0" y="0"/>
          <a:chExt cx="0" cy="0"/>
        </a:xfrm>
      </p:grpSpPr>
      <p:pic>
        <p:nvPicPr>
          <p:cNvPr id="2" name="Picture 1" descr="A picture containing plant, agave&#10;&#10;Description automatically generated">
            <a:extLst>
              <a:ext uri="{FF2B5EF4-FFF2-40B4-BE49-F238E27FC236}">
                <a16:creationId xmlns:a16="http://schemas.microsoft.com/office/drawing/2014/main" id="{7A6121CC-1E4C-4F65-5D7B-E1885E33B1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5" y="0"/>
            <a:ext cx="12190815" cy="6858000"/>
          </a:xfrm>
          <a:prstGeom prst="rect">
            <a:avLst/>
          </a:prstGeom>
        </p:spPr>
      </p:pic>
      <p:pic>
        <p:nvPicPr>
          <p:cNvPr id="4" name="Picture 3" descr="Shape&#10;&#10;Description automatically generated">
            <a:extLst>
              <a:ext uri="{FF2B5EF4-FFF2-40B4-BE49-F238E27FC236}">
                <a16:creationId xmlns:a16="http://schemas.microsoft.com/office/drawing/2014/main" id="{229DD412-8B07-4E16-8A55-669936A5B9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1204" y="-295837"/>
            <a:ext cx="19249262" cy="7449671"/>
          </a:xfrm>
          <a:prstGeom prst="rect">
            <a:avLst/>
          </a:prstGeom>
        </p:spPr>
      </p:pic>
      <p:pic>
        <p:nvPicPr>
          <p:cNvPr id="3" name="Picture 2" descr="A hand holding a fork&#10;&#10;Description automatically generated">
            <a:extLst>
              <a:ext uri="{FF2B5EF4-FFF2-40B4-BE49-F238E27FC236}">
                <a16:creationId xmlns:a16="http://schemas.microsoft.com/office/drawing/2014/main" id="{4EB897F0-3E59-D002-3A86-D5BB1066B9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2945" y="5325438"/>
            <a:ext cx="2331410" cy="1352865"/>
          </a:xfrm>
          <a:prstGeom prst="rect">
            <a:avLst/>
          </a:prstGeom>
          <a:ln>
            <a:noFill/>
          </a:ln>
          <a:effectLst>
            <a:outerShdw blurRad="292100" dist="139700" dir="2700000" algn="tl" rotWithShape="0">
              <a:srgbClr val="333333">
                <a:alpha val="65000"/>
              </a:srgbClr>
            </a:outerShdw>
          </a:effectLst>
        </p:spPr>
      </p:pic>
      <p:pic>
        <p:nvPicPr>
          <p:cNvPr id="5" name="Picture 4" descr="A black and white sign with white text&#10;&#10;Description automatically generated">
            <a:extLst>
              <a:ext uri="{FF2B5EF4-FFF2-40B4-BE49-F238E27FC236}">
                <a16:creationId xmlns:a16="http://schemas.microsoft.com/office/drawing/2014/main" id="{95B37F5C-1F94-6525-FED2-D442F7471C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073" y="6312675"/>
            <a:ext cx="1515743" cy="344105"/>
          </a:xfrm>
          <a:prstGeom prst="rect">
            <a:avLst/>
          </a:prstGeom>
        </p:spPr>
      </p:pic>
      <p:sp>
        <p:nvSpPr>
          <p:cNvPr id="6" name="TextBox 5">
            <a:extLst>
              <a:ext uri="{FF2B5EF4-FFF2-40B4-BE49-F238E27FC236}">
                <a16:creationId xmlns:a16="http://schemas.microsoft.com/office/drawing/2014/main" id="{A6E80771-03F7-EDF8-C8E9-301F01F815D4}"/>
              </a:ext>
            </a:extLst>
          </p:cNvPr>
          <p:cNvSpPr txBox="1"/>
          <p:nvPr/>
        </p:nvSpPr>
        <p:spPr>
          <a:xfrm>
            <a:off x="760132" y="426187"/>
            <a:ext cx="3972911" cy="830997"/>
          </a:xfrm>
          <a:prstGeom prst="rect">
            <a:avLst/>
          </a:prstGeom>
          <a:noFill/>
        </p:spPr>
        <p:txBody>
          <a:bodyPr wrap="square" rtlCol="0">
            <a:spAutoFit/>
          </a:bodyPr>
          <a:lstStyle/>
          <a:p>
            <a:r>
              <a:rPr lang="en-GB" sz="2800" b="1" dirty="0">
                <a:latin typeface="Avenir Black"/>
              </a:rPr>
              <a:t>Overview</a:t>
            </a:r>
          </a:p>
          <a:p>
            <a:r>
              <a:rPr lang="en-GB" sz="2000" b="1" dirty="0">
                <a:latin typeface="Avenir Black"/>
              </a:rPr>
              <a:t>Key messages:</a:t>
            </a:r>
          </a:p>
        </p:txBody>
      </p:sp>
      <p:sp>
        <p:nvSpPr>
          <p:cNvPr id="7" name="TextBox 6">
            <a:extLst>
              <a:ext uri="{FF2B5EF4-FFF2-40B4-BE49-F238E27FC236}">
                <a16:creationId xmlns:a16="http://schemas.microsoft.com/office/drawing/2014/main" id="{C3C0D3EE-563E-868D-47A2-D01C7144B41C}"/>
              </a:ext>
            </a:extLst>
          </p:cNvPr>
          <p:cNvSpPr txBox="1"/>
          <p:nvPr/>
        </p:nvSpPr>
        <p:spPr>
          <a:xfrm>
            <a:off x="760132" y="1257184"/>
            <a:ext cx="7187859" cy="3970318"/>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Avenir Black"/>
              </a:rPr>
              <a:t>Introduce the Full of Beans mission well at the start to give a clear purpose to the session </a:t>
            </a:r>
          </a:p>
          <a:p>
            <a:endParaRPr lang="en-GB" dirty="0">
              <a:latin typeface="Avenir Black"/>
            </a:endParaRPr>
          </a:p>
          <a:p>
            <a:pPr marL="285750" indent="-285750">
              <a:buFont typeface="Arial" panose="020B0604020202020204" pitchFamily="34" charset="0"/>
              <a:buChar char="•"/>
            </a:pPr>
            <a:r>
              <a:rPr lang="en-GB" dirty="0">
                <a:latin typeface="Avenir Black"/>
              </a:rPr>
              <a:t>The session plan gives a strong basis for a session, but please do feel free to change aspects to best suit your club! There are lots of activities in the leader guide</a:t>
            </a:r>
          </a:p>
          <a:p>
            <a:pPr marL="285750" indent="-285750">
              <a:buFont typeface="Arial" panose="020B0604020202020204" pitchFamily="34" charset="0"/>
              <a:buChar char="•"/>
            </a:pPr>
            <a:endParaRPr lang="en-GB" dirty="0">
              <a:latin typeface="Avenir Black"/>
            </a:endParaRPr>
          </a:p>
          <a:p>
            <a:pPr marL="285750" indent="-285750">
              <a:buFont typeface="Arial" panose="020B0604020202020204" pitchFamily="34" charset="0"/>
              <a:buChar char="•"/>
            </a:pPr>
            <a:r>
              <a:rPr lang="en-GB" dirty="0">
                <a:latin typeface="Avenir Black"/>
              </a:rPr>
              <a:t> All resources available on Bring it on Brum portal</a:t>
            </a:r>
          </a:p>
          <a:p>
            <a:pPr marL="285750" indent="-285750">
              <a:buFont typeface="Arial" panose="020B0604020202020204" pitchFamily="34" charset="0"/>
              <a:buChar char="•"/>
            </a:pPr>
            <a:endParaRPr lang="en-GB" dirty="0">
              <a:latin typeface="Avenir Black"/>
            </a:endParaRPr>
          </a:p>
          <a:p>
            <a:pPr marL="285750" indent="-285750">
              <a:buFont typeface="Arial" panose="020B0604020202020204" pitchFamily="34" charset="0"/>
              <a:buChar char="•"/>
            </a:pPr>
            <a:r>
              <a:rPr lang="en-GB" dirty="0">
                <a:latin typeface="Avenir Black"/>
              </a:rPr>
              <a:t>Reflect on roles and responsibilities and make sure your club is ready and prepared </a:t>
            </a:r>
          </a:p>
          <a:p>
            <a:pPr marL="285750" indent="-285750">
              <a:buFont typeface="Arial" panose="020B0604020202020204" pitchFamily="34" charset="0"/>
              <a:buChar char="•"/>
            </a:pPr>
            <a:endParaRPr lang="en-GB" dirty="0">
              <a:latin typeface="Avenir Black"/>
            </a:endParaRPr>
          </a:p>
          <a:p>
            <a:pPr marL="285750" indent="-285750">
              <a:buFont typeface="Arial" panose="020B0604020202020204" pitchFamily="34" charset="0"/>
              <a:buChar char="•"/>
            </a:pPr>
            <a:r>
              <a:rPr lang="en-GB" dirty="0">
                <a:latin typeface="Avenir Black"/>
              </a:rPr>
              <a:t>The most important things are for children to have fun and have the opportunity to try beans and pulses! </a:t>
            </a:r>
            <a:r>
              <a:rPr lang="en-GB" dirty="0">
                <a:latin typeface="Avenir Black"/>
                <a:sym typeface="Wingdings" panose="05000000000000000000" pitchFamily="2" charset="2"/>
              </a:rPr>
              <a:t></a:t>
            </a:r>
            <a:endParaRPr lang="en-GB" dirty="0">
              <a:latin typeface="Avenir Black"/>
            </a:endParaRPr>
          </a:p>
        </p:txBody>
      </p:sp>
      <p:pic>
        <p:nvPicPr>
          <p:cNvPr id="9" name="Picture 8">
            <a:extLst>
              <a:ext uri="{FF2B5EF4-FFF2-40B4-BE49-F238E27FC236}">
                <a16:creationId xmlns:a16="http://schemas.microsoft.com/office/drawing/2014/main" id="{D7CAEF30-EE98-1B42-324F-CDBA4F36EBD1}"/>
              </a:ext>
            </a:extLst>
          </p:cNvPr>
          <p:cNvPicPr>
            <a:picLocks noChangeAspect="1"/>
          </p:cNvPicPr>
          <p:nvPr/>
        </p:nvPicPr>
        <p:blipFill>
          <a:blip r:embed="rId7"/>
          <a:stretch>
            <a:fillRect/>
          </a:stretch>
        </p:blipFill>
        <p:spPr>
          <a:xfrm>
            <a:off x="8430347" y="2687200"/>
            <a:ext cx="3185862" cy="3191103"/>
          </a:xfrm>
          <a:prstGeom prst="rect">
            <a:avLst/>
          </a:prstGeom>
        </p:spPr>
      </p:pic>
      <p:pic>
        <p:nvPicPr>
          <p:cNvPr id="11" name="Picture 10" descr="A child receiving a vegetable from a person&#10;&#10;AI-generated content may be incorrect.">
            <a:extLst>
              <a:ext uri="{FF2B5EF4-FFF2-40B4-BE49-F238E27FC236}">
                <a16:creationId xmlns:a16="http://schemas.microsoft.com/office/drawing/2014/main" id="{BBD7CF76-58D5-779D-D4A8-D4C79733F693}"/>
              </a:ext>
            </a:extLst>
          </p:cNvPr>
          <p:cNvPicPr>
            <a:picLocks noChangeAspect="1"/>
          </p:cNvPicPr>
          <p:nvPr/>
        </p:nvPicPr>
        <p:blipFill>
          <a:blip r:embed="rId8"/>
          <a:stretch>
            <a:fillRect/>
          </a:stretch>
        </p:blipFill>
        <p:spPr>
          <a:xfrm>
            <a:off x="8566271" y="759394"/>
            <a:ext cx="3192776" cy="2255611"/>
          </a:xfrm>
          <a:prstGeom prst="rect">
            <a:avLst/>
          </a:prstGeom>
        </p:spPr>
      </p:pic>
    </p:spTree>
    <p:extLst>
      <p:ext uri="{BB962C8B-B14F-4D97-AF65-F5344CB8AC3E}">
        <p14:creationId xmlns:p14="http://schemas.microsoft.com/office/powerpoint/2010/main" val="2332377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C14079B-D15A-2D21-2ADC-45571739A0ED}"/>
              </a:ext>
            </a:extLst>
          </p:cNvPr>
          <p:cNvSpPr>
            <a:spLocks noGrp="1"/>
          </p:cNvSpPr>
          <p:nvPr>
            <p:ph type="body" sz="quarter" idx="12"/>
          </p:nvPr>
        </p:nvSpPr>
        <p:spPr>
          <a:xfrm>
            <a:off x="5283200" y="2068896"/>
            <a:ext cx="6645539" cy="2852021"/>
          </a:xfrm>
        </p:spPr>
        <p:txBody>
          <a:bodyPr/>
          <a:lstStyle/>
          <a:p>
            <a:r>
              <a:rPr lang="en-US" sz="5400" b="1" dirty="0">
                <a:latin typeface="Avenir Black"/>
              </a:rPr>
              <a:t>Thank you for </a:t>
            </a:r>
          </a:p>
          <a:p>
            <a:r>
              <a:rPr lang="en-US" sz="5400" b="1" dirty="0">
                <a:latin typeface="Avenir Black"/>
              </a:rPr>
              <a:t>your time! </a:t>
            </a:r>
          </a:p>
          <a:p>
            <a:r>
              <a:rPr lang="en-US" sz="5400" b="1" dirty="0">
                <a:latin typeface="Avenir Black"/>
              </a:rPr>
              <a:t>Any questions?</a:t>
            </a:r>
          </a:p>
        </p:txBody>
      </p:sp>
      <p:sp>
        <p:nvSpPr>
          <p:cNvPr id="5" name="Text Placeholder 4">
            <a:extLst>
              <a:ext uri="{FF2B5EF4-FFF2-40B4-BE49-F238E27FC236}">
                <a16:creationId xmlns:a16="http://schemas.microsoft.com/office/drawing/2014/main" id="{7494982C-FEA7-D393-5D3E-552A623A9BE0}"/>
              </a:ext>
            </a:extLst>
          </p:cNvPr>
          <p:cNvSpPr>
            <a:spLocks noGrp="1"/>
          </p:cNvSpPr>
          <p:nvPr>
            <p:ph type="body" sz="quarter" idx="11"/>
          </p:nvPr>
        </p:nvSpPr>
        <p:spPr>
          <a:xfrm>
            <a:off x="4943384" y="4789104"/>
            <a:ext cx="6980275" cy="1038369"/>
          </a:xfrm>
        </p:spPr>
        <p:txBody>
          <a:bodyPr>
            <a:normAutofit fontScale="25000" lnSpcReduction="20000"/>
          </a:bodyPr>
          <a:lstStyle/>
          <a:p>
            <a:r>
              <a:rPr lang="en-US" dirty="0">
                <a:latin typeface="Avenir Black"/>
                <a:hlinkClick r:id="rId3"/>
              </a:rPr>
              <a:t>FoodSystemPH@birmingham.gov.uk</a:t>
            </a:r>
            <a:endParaRPr lang="en-US" dirty="0">
              <a:latin typeface="Avenir Black"/>
            </a:endParaRPr>
          </a:p>
          <a:p>
            <a:r>
              <a:rPr lang="en-GB" dirty="0">
                <a:latin typeface="Avenir Black"/>
                <a:hlinkClick r:id="rId4"/>
              </a:rPr>
              <a:t>Search Birmingham Food Revolution</a:t>
            </a:r>
            <a:endParaRPr lang="en-US" dirty="0">
              <a:latin typeface="Avenir Black"/>
            </a:endParaRPr>
          </a:p>
          <a:p>
            <a:r>
              <a:rPr lang="en-US" dirty="0">
                <a:latin typeface="Avenir Black"/>
              </a:rPr>
              <a:t>#BirminghamFoodRevolution</a:t>
            </a:r>
          </a:p>
          <a:p>
            <a:endParaRPr lang="en-US" dirty="0"/>
          </a:p>
        </p:txBody>
      </p:sp>
      <p:pic>
        <p:nvPicPr>
          <p:cNvPr id="2" name="Picture 1" descr="Logo&#10;&#10;Description automatically generated">
            <a:extLst>
              <a:ext uri="{FF2B5EF4-FFF2-40B4-BE49-F238E27FC236}">
                <a16:creationId xmlns:a16="http://schemas.microsoft.com/office/drawing/2014/main" id="{83567869-DA5D-59E1-EB7A-0BCF0CEA46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61183" y="207567"/>
            <a:ext cx="2724137" cy="1594693"/>
          </a:xfrm>
          <a:prstGeom prst="rect">
            <a:avLst/>
          </a:prstGeom>
          <a:ln>
            <a:noFill/>
          </a:ln>
          <a:effectLst>
            <a:outerShdw blurRad="292100" dist="139700" dir="2700000" algn="tl" rotWithShape="0">
              <a:srgbClr val="333333">
                <a:alpha val="65000"/>
              </a:srgbClr>
            </a:outerShdw>
          </a:effectLst>
        </p:spPr>
      </p:pic>
      <p:pic>
        <p:nvPicPr>
          <p:cNvPr id="3" name="Picture 2" descr="A black background with white text&#10;&#10;Description automatically generated">
            <a:extLst>
              <a:ext uri="{FF2B5EF4-FFF2-40B4-BE49-F238E27FC236}">
                <a16:creationId xmlns:a16="http://schemas.microsoft.com/office/drawing/2014/main" id="{2749D36E-8F59-2414-0114-3133988FC9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36480" y="6173291"/>
            <a:ext cx="1941459" cy="442114"/>
          </a:xfrm>
          <a:prstGeom prst="rect">
            <a:avLst/>
          </a:prstGeom>
        </p:spPr>
      </p:pic>
    </p:spTree>
    <p:extLst>
      <p:ext uri="{BB962C8B-B14F-4D97-AF65-F5344CB8AC3E}">
        <p14:creationId xmlns:p14="http://schemas.microsoft.com/office/powerpoint/2010/main" val="1266868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D6FF3-8FFE-BFD4-9CDF-0B3BC744CE43}"/>
            </a:ext>
          </a:extLst>
        </p:cNvPr>
        <p:cNvGrpSpPr/>
        <p:nvPr/>
      </p:nvGrpSpPr>
      <p:grpSpPr>
        <a:xfrm>
          <a:off x="0" y="0"/>
          <a:ext cx="0" cy="0"/>
          <a:chOff x="0" y="0"/>
          <a:chExt cx="0" cy="0"/>
        </a:xfrm>
      </p:grpSpPr>
      <p:pic>
        <p:nvPicPr>
          <p:cNvPr id="2" name="Picture 1" descr="A picture containing plant, agave&#10;&#10;Description automatically generated">
            <a:extLst>
              <a:ext uri="{FF2B5EF4-FFF2-40B4-BE49-F238E27FC236}">
                <a16:creationId xmlns:a16="http://schemas.microsoft.com/office/drawing/2014/main" id="{E0141224-62FF-DACE-EB25-BF8E24901C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5" y="0"/>
            <a:ext cx="12190815" cy="6858000"/>
          </a:xfrm>
          <a:prstGeom prst="rect">
            <a:avLst/>
          </a:prstGeom>
        </p:spPr>
      </p:pic>
      <p:pic>
        <p:nvPicPr>
          <p:cNvPr id="4" name="Picture 3" descr="Shape&#10;&#10;Description automatically generated">
            <a:extLst>
              <a:ext uri="{FF2B5EF4-FFF2-40B4-BE49-F238E27FC236}">
                <a16:creationId xmlns:a16="http://schemas.microsoft.com/office/drawing/2014/main" id="{2B2BF05B-70EC-5199-2F8E-5D298B2051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1204" y="-295837"/>
            <a:ext cx="19249262" cy="7449671"/>
          </a:xfrm>
          <a:prstGeom prst="rect">
            <a:avLst/>
          </a:prstGeom>
        </p:spPr>
      </p:pic>
      <p:sp>
        <p:nvSpPr>
          <p:cNvPr id="9" name="TextBox 8">
            <a:extLst>
              <a:ext uri="{FF2B5EF4-FFF2-40B4-BE49-F238E27FC236}">
                <a16:creationId xmlns:a16="http://schemas.microsoft.com/office/drawing/2014/main" id="{F71B6975-895A-90EE-1DA6-99B35C180959}"/>
              </a:ext>
            </a:extLst>
          </p:cNvPr>
          <p:cNvSpPr txBox="1"/>
          <p:nvPr/>
        </p:nvSpPr>
        <p:spPr>
          <a:xfrm>
            <a:off x="1672627" y="441888"/>
            <a:ext cx="10237076" cy="523220"/>
          </a:xfrm>
          <a:prstGeom prst="rect">
            <a:avLst/>
          </a:prstGeom>
          <a:noFill/>
        </p:spPr>
        <p:txBody>
          <a:bodyPr wrap="square">
            <a:spAutoFit/>
          </a:bodyPr>
          <a:lstStyle/>
          <a:p>
            <a:pPr algn="ctr"/>
            <a:r>
              <a:rPr lang="en-GB" sz="2800" b="1" dirty="0">
                <a:latin typeface="Avenir Black"/>
              </a:rPr>
              <a:t>What is Full of Beans?</a:t>
            </a:r>
            <a:endParaRPr lang="en-GB" sz="600" dirty="0">
              <a:latin typeface="Avenir Black"/>
            </a:endParaRPr>
          </a:p>
        </p:txBody>
      </p:sp>
      <p:pic>
        <p:nvPicPr>
          <p:cNvPr id="3" name="Picture 2" descr="A hand holding a fork&#10;&#10;Description automatically generated">
            <a:extLst>
              <a:ext uri="{FF2B5EF4-FFF2-40B4-BE49-F238E27FC236}">
                <a16:creationId xmlns:a16="http://schemas.microsoft.com/office/drawing/2014/main" id="{1DA7A1C3-8DDE-08B3-D61B-384AA469EA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2945" y="5325438"/>
            <a:ext cx="2331410" cy="1352865"/>
          </a:xfrm>
          <a:prstGeom prst="rect">
            <a:avLst/>
          </a:prstGeom>
          <a:ln>
            <a:noFill/>
          </a:ln>
          <a:effectLst>
            <a:outerShdw blurRad="292100" dist="139700" dir="2700000" algn="tl" rotWithShape="0">
              <a:srgbClr val="333333">
                <a:alpha val="65000"/>
              </a:srgbClr>
            </a:outerShdw>
          </a:effectLst>
        </p:spPr>
      </p:pic>
      <p:pic>
        <p:nvPicPr>
          <p:cNvPr id="5" name="Picture 4" descr="A black and white sign with white text&#10;&#10;Description automatically generated">
            <a:extLst>
              <a:ext uri="{FF2B5EF4-FFF2-40B4-BE49-F238E27FC236}">
                <a16:creationId xmlns:a16="http://schemas.microsoft.com/office/drawing/2014/main" id="{2A04B82C-F65E-8A60-4769-38C79912E1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073" y="6312675"/>
            <a:ext cx="1515743" cy="344105"/>
          </a:xfrm>
          <a:prstGeom prst="rect">
            <a:avLst/>
          </a:prstGeom>
        </p:spPr>
      </p:pic>
      <p:pic>
        <p:nvPicPr>
          <p:cNvPr id="10" name="Picture 9">
            <a:extLst>
              <a:ext uri="{FF2B5EF4-FFF2-40B4-BE49-F238E27FC236}">
                <a16:creationId xmlns:a16="http://schemas.microsoft.com/office/drawing/2014/main" id="{AE5CB4A1-EFEE-BE7A-EAB9-5C92159CD48F}"/>
              </a:ext>
            </a:extLst>
          </p:cNvPr>
          <p:cNvPicPr>
            <a:picLocks noChangeAspect="1"/>
          </p:cNvPicPr>
          <p:nvPr/>
        </p:nvPicPr>
        <p:blipFill>
          <a:blip r:embed="rId7"/>
          <a:stretch>
            <a:fillRect/>
          </a:stretch>
        </p:blipFill>
        <p:spPr>
          <a:xfrm>
            <a:off x="848567" y="2679528"/>
            <a:ext cx="3627180" cy="3633147"/>
          </a:xfrm>
          <a:prstGeom prst="rect">
            <a:avLst/>
          </a:prstGeom>
        </p:spPr>
      </p:pic>
      <p:pic>
        <p:nvPicPr>
          <p:cNvPr id="7" name="Picture 6" descr="A hand holding a fork&#10;&#10;Description automatically generated">
            <a:extLst>
              <a:ext uri="{FF2B5EF4-FFF2-40B4-BE49-F238E27FC236}">
                <a16:creationId xmlns:a16="http://schemas.microsoft.com/office/drawing/2014/main" id="{B8662971-F884-EF91-7D51-4262CE2331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7854" y="735381"/>
            <a:ext cx="3770282" cy="2693618"/>
          </a:xfrm>
          <a:prstGeom prst="rect">
            <a:avLst/>
          </a:prstGeom>
        </p:spPr>
      </p:pic>
      <p:sp>
        <p:nvSpPr>
          <p:cNvPr id="11" name="TextBox 10">
            <a:extLst>
              <a:ext uri="{FF2B5EF4-FFF2-40B4-BE49-F238E27FC236}">
                <a16:creationId xmlns:a16="http://schemas.microsoft.com/office/drawing/2014/main" id="{D9809D58-0737-6319-3971-EE52D175F36F}"/>
              </a:ext>
            </a:extLst>
          </p:cNvPr>
          <p:cNvSpPr txBox="1"/>
          <p:nvPr/>
        </p:nvSpPr>
        <p:spPr>
          <a:xfrm>
            <a:off x="5138821" y="899558"/>
            <a:ext cx="6842493" cy="4431983"/>
          </a:xfrm>
          <a:prstGeom prst="rect">
            <a:avLst/>
          </a:prstGeom>
          <a:noFill/>
        </p:spPr>
        <p:txBody>
          <a:bodyPr wrap="square" lIns="91440" tIns="45720" rIns="91440" bIns="45720" rtlCol="0" anchor="t">
            <a:spAutoFit/>
          </a:bodyPr>
          <a:lstStyle/>
          <a:p>
            <a:r>
              <a:rPr lang="en-GB" sz="1600" b="1" dirty="0">
                <a:latin typeface="Avenir Black"/>
              </a:rPr>
              <a:t>A behaviour change campaign including multiple interventions that aim to increase supply, demand and consumption of beans and pulses across the city.</a:t>
            </a:r>
          </a:p>
          <a:p>
            <a:endParaRPr lang="en-GB" sz="1600" b="1" dirty="0">
              <a:latin typeface="Avenir Black"/>
            </a:endParaRPr>
          </a:p>
          <a:p>
            <a:r>
              <a:rPr lang="en-GB" sz="1600" b="1" dirty="0">
                <a:latin typeface="Avenir Black"/>
              </a:rPr>
              <a:t>Objective</a:t>
            </a:r>
            <a:endParaRPr lang="en-GB" dirty="0">
              <a:latin typeface="Avenir Black"/>
            </a:endParaRPr>
          </a:p>
          <a:p>
            <a:r>
              <a:rPr lang="en-GB" sz="1600" dirty="0">
                <a:latin typeface="Avenir Black"/>
              </a:rPr>
              <a:t>To increase the supply, demand and consumption of beans and pulses in Birmingham.</a:t>
            </a:r>
          </a:p>
          <a:p>
            <a:endParaRPr lang="en-GB" sz="1600" dirty="0">
              <a:latin typeface="Avenir Black"/>
            </a:endParaRPr>
          </a:p>
          <a:p>
            <a:r>
              <a:rPr lang="en-GB" sz="1600" b="1" dirty="0">
                <a:latin typeface="Avenir Black"/>
              </a:rPr>
              <a:t>Rationale</a:t>
            </a:r>
          </a:p>
          <a:p>
            <a:r>
              <a:rPr lang="en-GB" sz="1600" dirty="0">
                <a:latin typeface="Avenir Black"/>
              </a:rPr>
              <a:t>We’re on a mission to help everyone discover how amazing beans and pulses are. They may be small, but they are MIGHTY! They are super for our bodies, great for the planet, affordable, convenient, and delicious too!</a:t>
            </a:r>
          </a:p>
          <a:p>
            <a:endParaRPr lang="en-GB" sz="1600" dirty="0">
              <a:latin typeface="Avenir Black"/>
            </a:endParaRPr>
          </a:p>
          <a:p>
            <a:r>
              <a:rPr lang="en-GB" sz="1600" b="1" dirty="0">
                <a:latin typeface="Avenir Black"/>
              </a:rPr>
              <a:t>Our approach</a:t>
            </a:r>
          </a:p>
          <a:p>
            <a:r>
              <a:rPr lang="en-GB" sz="1600" dirty="0">
                <a:latin typeface="Avenir Black"/>
              </a:rPr>
              <a:t>Multi-strand campaign utilising behavioural science with interventions targeting:</a:t>
            </a:r>
          </a:p>
          <a:p>
            <a:r>
              <a:rPr lang="en-GB" sz="1600" dirty="0">
                <a:latin typeface="Avenir Black"/>
              </a:rPr>
              <a:t>Schools and young people</a:t>
            </a:r>
          </a:p>
          <a:p>
            <a:pPr>
              <a:spcBef>
                <a:spcPts val="600"/>
              </a:spcBef>
            </a:pPr>
            <a:r>
              <a:rPr lang="en-GB" sz="1600" dirty="0">
                <a:latin typeface="Avenir Black"/>
              </a:rPr>
              <a:t>Families and the home</a:t>
            </a:r>
          </a:p>
          <a:p>
            <a:pPr>
              <a:spcBef>
                <a:spcPts val="600"/>
              </a:spcBef>
            </a:pPr>
            <a:r>
              <a:rPr lang="en-GB" sz="1600" dirty="0">
                <a:latin typeface="Avenir Black"/>
              </a:rPr>
              <a:t>Food businesses</a:t>
            </a:r>
            <a:endParaRPr lang="en-GB" dirty="0">
              <a:latin typeface="Avenir Black"/>
            </a:endParaRPr>
          </a:p>
        </p:txBody>
      </p:sp>
    </p:spTree>
    <p:extLst>
      <p:ext uri="{BB962C8B-B14F-4D97-AF65-F5344CB8AC3E}">
        <p14:creationId xmlns:p14="http://schemas.microsoft.com/office/powerpoint/2010/main" val="3618276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1E878-6E8F-A0AA-F71B-3C7A9C247CFE}"/>
            </a:ext>
          </a:extLst>
        </p:cNvPr>
        <p:cNvGrpSpPr/>
        <p:nvPr/>
      </p:nvGrpSpPr>
      <p:grpSpPr>
        <a:xfrm>
          <a:off x="0" y="0"/>
          <a:ext cx="0" cy="0"/>
          <a:chOff x="0" y="0"/>
          <a:chExt cx="0" cy="0"/>
        </a:xfrm>
      </p:grpSpPr>
      <p:pic>
        <p:nvPicPr>
          <p:cNvPr id="2" name="Picture 1" descr="A picture containing plant, agave&#10;&#10;Description automatically generated">
            <a:extLst>
              <a:ext uri="{FF2B5EF4-FFF2-40B4-BE49-F238E27FC236}">
                <a16:creationId xmlns:a16="http://schemas.microsoft.com/office/drawing/2014/main" id="{7A6121CC-1E4C-4F65-5D7B-E1885E33B1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5" y="0"/>
            <a:ext cx="12190815" cy="6858000"/>
          </a:xfrm>
          <a:prstGeom prst="rect">
            <a:avLst/>
          </a:prstGeom>
        </p:spPr>
      </p:pic>
      <p:pic>
        <p:nvPicPr>
          <p:cNvPr id="4" name="Picture 3" descr="Shape&#10;&#10;Description automatically generated">
            <a:extLst>
              <a:ext uri="{FF2B5EF4-FFF2-40B4-BE49-F238E27FC236}">
                <a16:creationId xmlns:a16="http://schemas.microsoft.com/office/drawing/2014/main" id="{229DD412-8B07-4E16-8A55-669936A5B9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0183" y="-295836"/>
            <a:ext cx="19249262" cy="7449671"/>
          </a:xfrm>
          <a:prstGeom prst="rect">
            <a:avLst/>
          </a:prstGeom>
        </p:spPr>
      </p:pic>
      <p:pic>
        <p:nvPicPr>
          <p:cNvPr id="3" name="Picture 2" descr="A hand holding a fork&#10;&#10;Description automatically generated">
            <a:extLst>
              <a:ext uri="{FF2B5EF4-FFF2-40B4-BE49-F238E27FC236}">
                <a16:creationId xmlns:a16="http://schemas.microsoft.com/office/drawing/2014/main" id="{4EB897F0-3E59-D002-3A86-D5BB1066B9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2945" y="5325438"/>
            <a:ext cx="2331410" cy="1352865"/>
          </a:xfrm>
          <a:prstGeom prst="rect">
            <a:avLst/>
          </a:prstGeom>
          <a:ln>
            <a:noFill/>
          </a:ln>
          <a:effectLst>
            <a:outerShdw blurRad="292100" dist="139700" dir="2700000" algn="tl" rotWithShape="0">
              <a:srgbClr val="333333">
                <a:alpha val="65000"/>
              </a:srgbClr>
            </a:outerShdw>
          </a:effectLst>
        </p:spPr>
      </p:pic>
      <p:pic>
        <p:nvPicPr>
          <p:cNvPr id="5" name="Picture 4" descr="A black and white sign with white text&#10;&#10;Description automatically generated">
            <a:extLst>
              <a:ext uri="{FF2B5EF4-FFF2-40B4-BE49-F238E27FC236}">
                <a16:creationId xmlns:a16="http://schemas.microsoft.com/office/drawing/2014/main" id="{95B37F5C-1F94-6525-FED2-D442F7471C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073" y="6312675"/>
            <a:ext cx="1515743" cy="344105"/>
          </a:xfrm>
          <a:prstGeom prst="rect">
            <a:avLst/>
          </a:prstGeom>
        </p:spPr>
      </p:pic>
      <p:sp>
        <p:nvSpPr>
          <p:cNvPr id="6" name="TextBox 5">
            <a:extLst>
              <a:ext uri="{FF2B5EF4-FFF2-40B4-BE49-F238E27FC236}">
                <a16:creationId xmlns:a16="http://schemas.microsoft.com/office/drawing/2014/main" id="{1156E358-3F64-DE32-D904-CB9DF0E8FC18}"/>
              </a:ext>
            </a:extLst>
          </p:cNvPr>
          <p:cNvSpPr txBox="1"/>
          <p:nvPr/>
        </p:nvSpPr>
        <p:spPr>
          <a:xfrm>
            <a:off x="848567" y="535808"/>
            <a:ext cx="6999890" cy="523220"/>
          </a:xfrm>
          <a:prstGeom prst="rect">
            <a:avLst/>
          </a:prstGeom>
          <a:noFill/>
        </p:spPr>
        <p:txBody>
          <a:bodyPr wrap="square" rtlCol="0">
            <a:spAutoFit/>
          </a:bodyPr>
          <a:lstStyle/>
          <a:p>
            <a:r>
              <a:rPr lang="en-GB" sz="2800" b="1" dirty="0">
                <a:latin typeface="Avenir Black"/>
              </a:rPr>
              <a:t>Session Plan</a:t>
            </a:r>
          </a:p>
        </p:txBody>
      </p:sp>
      <p:sp>
        <p:nvSpPr>
          <p:cNvPr id="8" name="TextBox 7">
            <a:extLst>
              <a:ext uri="{FF2B5EF4-FFF2-40B4-BE49-F238E27FC236}">
                <a16:creationId xmlns:a16="http://schemas.microsoft.com/office/drawing/2014/main" id="{6A159849-B909-E390-5FE1-FCA11899A5E0}"/>
              </a:ext>
            </a:extLst>
          </p:cNvPr>
          <p:cNvSpPr txBox="1"/>
          <p:nvPr/>
        </p:nvSpPr>
        <p:spPr>
          <a:xfrm>
            <a:off x="848567" y="993449"/>
            <a:ext cx="6325684" cy="4893647"/>
          </a:xfrm>
          <a:prstGeom prst="rect">
            <a:avLst/>
          </a:prstGeom>
          <a:noFill/>
        </p:spPr>
        <p:txBody>
          <a:bodyPr wrap="square" rtlCol="0">
            <a:spAutoFit/>
          </a:bodyPr>
          <a:lstStyle/>
          <a:p>
            <a:r>
              <a:rPr lang="en-GB" sz="2000" dirty="0">
                <a:latin typeface="Avenir Black"/>
              </a:rPr>
              <a:t>Uploaded onto the Bring it On Brum Portal!</a:t>
            </a:r>
          </a:p>
          <a:p>
            <a:endParaRPr lang="en-GB" sz="2000" dirty="0">
              <a:latin typeface="Avenir Black"/>
            </a:endParaRPr>
          </a:p>
          <a:p>
            <a:r>
              <a:rPr lang="en-GB" sz="2000" b="1" dirty="0">
                <a:latin typeface="Avenir Black"/>
              </a:rPr>
              <a:t>Session overview (2 hours):</a:t>
            </a:r>
          </a:p>
          <a:p>
            <a:endParaRPr lang="en-GB" sz="2000" dirty="0">
              <a:latin typeface="Avenir Black"/>
            </a:endParaRPr>
          </a:p>
          <a:p>
            <a:pPr marL="342900" indent="-342900">
              <a:buFont typeface="Arial" panose="020B0604020202020204" pitchFamily="34" charset="0"/>
              <a:buChar char="•"/>
            </a:pPr>
            <a:r>
              <a:rPr lang="en-GB" sz="2000" dirty="0">
                <a:latin typeface="Avenir Black"/>
              </a:rPr>
              <a:t>Introduce Full of Beans to your club (10 minutes)</a:t>
            </a:r>
          </a:p>
          <a:p>
            <a:pPr marL="342900" indent="-342900">
              <a:buFont typeface="Arial" panose="020B0604020202020204" pitchFamily="34" charset="0"/>
              <a:buChar char="•"/>
            </a:pPr>
            <a:r>
              <a:rPr lang="en-GB" sz="2000" dirty="0">
                <a:latin typeface="Avenir Black"/>
              </a:rPr>
              <a:t>Full of Beans warm-up game (15 minutes)</a:t>
            </a:r>
          </a:p>
          <a:p>
            <a:pPr marL="342900" indent="-342900">
              <a:buFont typeface="Arial" panose="020B0604020202020204" pitchFamily="34" charset="0"/>
              <a:buChar char="•"/>
            </a:pPr>
            <a:r>
              <a:rPr lang="en-GB" sz="2000" dirty="0">
                <a:latin typeface="Avenir Black"/>
              </a:rPr>
              <a:t>Measuring success- baseline questions (10 minutes)</a:t>
            </a:r>
          </a:p>
          <a:p>
            <a:pPr marL="342900" indent="-342900">
              <a:buFont typeface="Arial" panose="020B0604020202020204" pitchFamily="34" charset="0"/>
              <a:buChar char="•"/>
            </a:pPr>
            <a:r>
              <a:rPr lang="en-GB" sz="2000" dirty="0">
                <a:latin typeface="Avenir Black"/>
              </a:rPr>
              <a:t>Put children into bean teams (10 minutes)</a:t>
            </a:r>
          </a:p>
          <a:p>
            <a:pPr marL="342900" indent="-342900">
              <a:buFont typeface="Arial" panose="020B0604020202020204" pitchFamily="34" charset="0"/>
              <a:buChar char="•"/>
            </a:pPr>
            <a:r>
              <a:rPr lang="en-GB" sz="2000" dirty="0">
                <a:latin typeface="Avenir Black"/>
              </a:rPr>
              <a:t>Bean rotation stations (45 minutes)</a:t>
            </a:r>
          </a:p>
          <a:p>
            <a:r>
              <a:rPr lang="en-GB" sz="2000" dirty="0">
                <a:latin typeface="Avenir Black"/>
              </a:rPr>
              <a:t>-</a:t>
            </a:r>
            <a:r>
              <a:rPr lang="en-GB" sz="1600" dirty="0">
                <a:latin typeface="Avenir Black"/>
              </a:rPr>
              <a:t>Taste Testing</a:t>
            </a:r>
          </a:p>
          <a:p>
            <a:r>
              <a:rPr lang="en-GB" sz="1600" dirty="0">
                <a:latin typeface="Avenir Black"/>
              </a:rPr>
              <a:t>-Recipe and Menu Design </a:t>
            </a:r>
          </a:p>
          <a:p>
            <a:r>
              <a:rPr lang="en-GB" sz="1600" dirty="0">
                <a:latin typeface="Avenir Black"/>
              </a:rPr>
              <a:t>-The Full of Beans Quiz </a:t>
            </a:r>
            <a:endParaRPr lang="en-GB" sz="2000" dirty="0">
              <a:latin typeface="Avenir Black"/>
            </a:endParaRPr>
          </a:p>
          <a:p>
            <a:pPr marL="342900" indent="-342900">
              <a:buFont typeface="Arial" panose="020B0604020202020204" pitchFamily="34" charset="0"/>
              <a:buChar char="•"/>
            </a:pPr>
            <a:r>
              <a:rPr lang="en-GB" sz="2000" dirty="0">
                <a:latin typeface="Avenir Black"/>
              </a:rPr>
              <a:t>Measuring success – follow-up questions (10 minutes)</a:t>
            </a:r>
          </a:p>
          <a:p>
            <a:pPr marL="342900" indent="-342900">
              <a:buFont typeface="Arial" panose="020B0604020202020204" pitchFamily="34" charset="0"/>
              <a:buChar char="•"/>
            </a:pPr>
            <a:r>
              <a:rPr lang="en-GB" sz="2000" dirty="0">
                <a:latin typeface="Avenir Black"/>
              </a:rPr>
              <a:t>Full of Beans celebration (20 minutes) </a:t>
            </a:r>
          </a:p>
          <a:p>
            <a:pPr marL="285750" indent="-285750">
              <a:buFont typeface="Arial" panose="020B0604020202020204" pitchFamily="34" charset="0"/>
              <a:buChar char="•"/>
            </a:pPr>
            <a:endParaRPr lang="en-GB" sz="2000" dirty="0">
              <a:latin typeface="Avenir Black"/>
            </a:endParaRPr>
          </a:p>
          <a:p>
            <a:r>
              <a:rPr lang="en-GB" sz="2000" dirty="0">
                <a:latin typeface="Avenir Black"/>
              </a:rPr>
              <a:t> </a:t>
            </a:r>
          </a:p>
        </p:txBody>
      </p:sp>
      <p:pic>
        <p:nvPicPr>
          <p:cNvPr id="13" name="Picture 12">
            <a:extLst>
              <a:ext uri="{FF2B5EF4-FFF2-40B4-BE49-F238E27FC236}">
                <a16:creationId xmlns:a16="http://schemas.microsoft.com/office/drawing/2014/main" id="{7BDD816F-B5FC-713C-7417-28630798EFC1}"/>
              </a:ext>
            </a:extLst>
          </p:cNvPr>
          <p:cNvPicPr>
            <a:picLocks noChangeAspect="1"/>
          </p:cNvPicPr>
          <p:nvPr/>
        </p:nvPicPr>
        <p:blipFill>
          <a:blip r:embed="rId7"/>
          <a:srcRect l="-1649"/>
          <a:stretch>
            <a:fillRect/>
          </a:stretch>
        </p:blipFill>
        <p:spPr>
          <a:xfrm>
            <a:off x="8642823" y="648377"/>
            <a:ext cx="3164686" cy="4435583"/>
          </a:xfrm>
          <a:prstGeom prst="rect">
            <a:avLst/>
          </a:prstGeom>
        </p:spPr>
      </p:pic>
    </p:spTree>
    <p:extLst>
      <p:ext uri="{BB962C8B-B14F-4D97-AF65-F5344CB8AC3E}">
        <p14:creationId xmlns:p14="http://schemas.microsoft.com/office/powerpoint/2010/main" val="3918434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4D69B-4EB7-DF54-3C7C-E807C9829AB3}"/>
            </a:ext>
          </a:extLst>
        </p:cNvPr>
        <p:cNvGrpSpPr/>
        <p:nvPr/>
      </p:nvGrpSpPr>
      <p:grpSpPr>
        <a:xfrm>
          <a:off x="0" y="0"/>
          <a:ext cx="0" cy="0"/>
          <a:chOff x="0" y="0"/>
          <a:chExt cx="0" cy="0"/>
        </a:xfrm>
      </p:grpSpPr>
      <p:pic>
        <p:nvPicPr>
          <p:cNvPr id="2" name="Picture 1" descr="A picture containing plant, agave&#10;&#10;Description automatically generated">
            <a:extLst>
              <a:ext uri="{FF2B5EF4-FFF2-40B4-BE49-F238E27FC236}">
                <a16:creationId xmlns:a16="http://schemas.microsoft.com/office/drawing/2014/main" id="{425D8BB7-C0CA-4634-6004-8F4C7B8411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5" y="0"/>
            <a:ext cx="12190815" cy="6858000"/>
          </a:xfrm>
          <a:prstGeom prst="rect">
            <a:avLst/>
          </a:prstGeom>
        </p:spPr>
      </p:pic>
      <p:pic>
        <p:nvPicPr>
          <p:cNvPr id="4" name="Picture 3" descr="Shape&#10;&#10;Description automatically generated">
            <a:extLst>
              <a:ext uri="{FF2B5EF4-FFF2-40B4-BE49-F238E27FC236}">
                <a16:creationId xmlns:a16="http://schemas.microsoft.com/office/drawing/2014/main" id="{33300B76-CF0F-90AD-F4D2-574C9C8A80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2739" y="-295836"/>
            <a:ext cx="19249262" cy="7449671"/>
          </a:xfrm>
          <a:prstGeom prst="rect">
            <a:avLst/>
          </a:prstGeom>
        </p:spPr>
      </p:pic>
      <p:pic>
        <p:nvPicPr>
          <p:cNvPr id="3" name="Picture 2" descr="A hand holding a fork&#10;&#10;Description automatically generated">
            <a:extLst>
              <a:ext uri="{FF2B5EF4-FFF2-40B4-BE49-F238E27FC236}">
                <a16:creationId xmlns:a16="http://schemas.microsoft.com/office/drawing/2014/main" id="{CFAC0675-9455-48FD-A097-ECBB582F81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2945" y="5325438"/>
            <a:ext cx="2331410" cy="1352865"/>
          </a:xfrm>
          <a:prstGeom prst="rect">
            <a:avLst/>
          </a:prstGeom>
          <a:ln>
            <a:noFill/>
          </a:ln>
          <a:effectLst>
            <a:outerShdw blurRad="292100" dist="139700" dir="2700000" algn="tl" rotWithShape="0">
              <a:srgbClr val="333333">
                <a:alpha val="65000"/>
              </a:srgbClr>
            </a:outerShdw>
          </a:effectLst>
        </p:spPr>
      </p:pic>
      <p:pic>
        <p:nvPicPr>
          <p:cNvPr id="5" name="Picture 4" descr="A black and white sign with white text&#10;&#10;Description automatically generated">
            <a:extLst>
              <a:ext uri="{FF2B5EF4-FFF2-40B4-BE49-F238E27FC236}">
                <a16:creationId xmlns:a16="http://schemas.microsoft.com/office/drawing/2014/main" id="{EC39CF36-28DC-E0AE-589E-F2F63E4899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073" y="6312675"/>
            <a:ext cx="1515743" cy="344105"/>
          </a:xfrm>
          <a:prstGeom prst="rect">
            <a:avLst/>
          </a:prstGeom>
        </p:spPr>
      </p:pic>
      <p:sp>
        <p:nvSpPr>
          <p:cNvPr id="8" name="TextBox 7">
            <a:extLst>
              <a:ext uri="{FF2B5EF4-FFF2-40B4-BE49-F238E27FC236}">
                <a16:creationId xmlns:a16="http://schemas.microsoft.com/office/drawing/2014/main" id="{A03BCB23-8B87-770B-905E-B56E02636DD7}"/>
              </a:ext>
            </a:extLst>
          </p:cNvPr>
          <p:cNvSpPr txBox="1"/>
          <p:nvPr/>
        </p:nvSpPr>
        <p:spPr>
          <a:xfrm>
            <a:off x="785504" y="1113868"/>
            <a:ext cx="10792777" cy="3908762"/>
          </a:xfrm>
          <a:prstGeom prst="rect">
            <a:avLst/>
          </a:prstGeom>
          <a:noFill/>
        </p:spPr>
        <p:txBody>
          <a:bodyPr wrap="square" rtlCol="0">
            <a:spAutoFit/>
          </a:bodyPr>
          <a:lstStyle/>
          <a:p>
            <a:pPr marL="285750" indent="-285750">
              <a:buFont typeface="Arial" panose="020B0604020202020204" pitchFamily="34" charset="0"/>
              <a:buChar char="•"/>
            </a:pPr>
            <a:r>
              <a:rPr lang="en-GB" sz="2000" dirty="0">
                <a:latin typeface="Avenir Black"/>
              </a:rPr>
              <a:t>Resources are available on the Bring it on Brum portal, under ‘Support Hub’, ‘Food and Nutrition Guidance’, ‘Full of Beans’ </a:t>
            </a:r>
          </a:p>
          <a:p>
            <a:endParaRPr lang="en-GB" sz="2000" dirty="0">
              <a:latin typeface="Avenir Black"/>
            </a:endParaRPr>
          </a:p>
          <a:p>
            <a:r>
              <a:rPr lang="en-GB" sz="2000" b="1" dirty="0">
                <a:latin typeface="Avenir Black"/>
              </a:rPr>
              <a:t>Resources include:</a:t>
            </a:r>
          </a:p>
          <a:p>
            <a:endParaRPr lang="en-GB" sz="2000" dirty="0">
              <a:latin typeface="Avenir Black"/>
            </a:endParaRPr>
          </a:p>
          <a:p>
            <a:pPr marL="342900" indent="-342900">
              <a:buFont typeface="Arial" panose="020B0604020202020204" pitchFamily="34" charset="0"/>
              <a:buChar char="•"/>
            </a:pPr>
            <a:r>
              <a:rPr lang="en-GB" sz="2000" dirty="0">
                <a:latin typeface="Avenir Black"/>
              </a:rPr>
              <a:t>Session Plan Winter 2025 </a:t>
            </a:r>
          </a:p>
          <a:p>
            <a:pPr marL="342900" indent="-342900">
              <a:buFont typeface="Arial" panose="020B0604020202020204" pitchFamily="34" charset="0"/>
              <a:buChar char="•"/>
            </a:pPr>
            <a:r>
              <a:rPr lang="en-GB" sz="2000" dirty="0">
                <a:latin typeface="Avenir Black"/>
              </a:rPr>
              <a:t>Measuring Success Evaluation Sheet Winter 2025 </a:t>
            </a:r>
          </a:p>
          <a:p>
            <a:pPr marL="342900" indent="-342900">
              <a:buFont typeface="Arial" panose="020B0604020202020204" pitchFamily="34" charset="0"/>
              <a:buChar char="•"/>
            </a:pPr>
            <a:r>
              <a:rPr lang="en-GB" sz="2000" dirty="0">
                <a:latin typeface="Avenir Black"/>
              </a:rPr>
              <a:t>Full of Beans Certificates </a:t>
            </a:r>
          </a:p>
          <a:p>
            <a:pPr marL="342900" indent="-342900">
              <a:buFont typeface="Arial" panose="020B0604020202020204" pitchFamily="34" charset="0"/>
              <a:buChar char="•"/>
            </a:pPr>
            <a:r>
              <a:rPr lang="en-GB" sz="2000" dirty="0">
                <a:latin typeface="Avenir Black"/>
              </a:rPr>
              <a:t>Visual aids </a:t>
            </a:r>
          </a:p>
          <a:p>
            <a:endParaRPr lang="en-GB" sz="2000" dirty="0">
              <a:latin typeface="Avenir Black"/>
            </a:endParaRPr>
          </a:p>
          <a:p>
            <a:endParaRPr lang="en-GB" sz="2000" dirty="0">
              <a:latin typeface="Avenir Black"/>
            </a:endParaRPr>
          </a:p>
          <a:p>
            <a:endParaRPr lang="en-GB" sz="2800" b="1" dirty="0">
              <a:latin typeface="Avenir Black"/>
            </a:endParaRPr>
          </a:p>
        </p:txBody>
      </p:sp>
      <p:sp>
        <p:nvSpPr>
          <p:cNvPr id="7" name="TextBox 6">
            <a:extLst>
              <a:ext uri="{FF2B5EF4-FFF2-40B4-BE49-F238E27FC236}">
                <a16:creationId xmlns:a16="http://schemas.microsoft.com/office/drawing/2014/main" id="{4369F9EA-4CCA-3E56-5F18-1FFC3E4DDF60}"/>
              </a:ext>
            </a:extLst>
          </p:cNvPr>
          <p:cNvSpPr txBox="1"/>
          <p:nvPr/>
        </p:nvSpPr>
        <p:spPr>
          <a:xfrm>
            <a:off x="785504" y="579911"/>
            <a:ext cx="7797113" cy="523220"/>
          </a:xfrm>
          <a:prstGeom prst="rect">
            <a:avLst/>
          </a:prstGeom>
          <a:noFill/>
        </p:spPr>
        <p:txBody>
          <a:bodyPr wrap="square" rtlCol="0">
            <a:spAutoFit/>
          </a:bodyPr>
          <a:lstStyle/>
          <a:p>
            <a:r>
              <a:rPr lang="en-GB" sz="2800" b="1" dirty="0">
                <a:latin typeface="Avenir Black"/>
              </a:rPr>
              <a:t>Bring it On Brum Full of Beans Portal</a:t>
            </a:r>
          </a:p>
        </p:txBody>
      </p:sp>
      <p:sp>
        <p:nvSpPr>
          <p:cNvPr id="9" name="TextBox 8">
            <a:extLst>
              <a:ext uri="{FF2B5EF4-FFF2-40B4-BE49-F238E27FC236}">
                <a16:creationId xmlns:a16="http://schemas.microsoft.com/office/drawing/2014/main" id="{469F4642-6643-E717-CAED-6C2B61B60E3D}"/>
              </a:ext>
            </a:extLst>
          </p:cNvPr>
          <p:cNvSpPr txBox="1"/>
          <p:nvPr/>
        </p:nvSpPr>
        <p:spPr>
          <a:xfrm>
            <a:off x="6561438" y="4675660"/>
            <a:ext cx="5412260" cy="707886"/>
          </a:xfrm>
          <a:prstGeom prst="rect">
            <a:avLst/>
          </a:prstGeom>
          <a:noFill/>
        </p:spPr>
        <p:txBody>
          <a:bodyPr wrap="square" rtlCol="0">
            <a:spAutoFit/>
          </a:bodyPr>
          <a:lstStyle/>
          <a:p>
            <a:r>
              <a:rPr lang="en-GB" sz="2000" dirty="0">
                <a:hlinkClick r:id="rId7"/>
              </a:rPr>
              <a:t>Food and Nutrition guidance - Bring it on Brum!</a:t>
            </a:r>
            <a:endParaRPr lang="en-GB" sz="2000" dirty="0">
              <a:latin typeface="Avenir Black"/>
            </a:endParaRPr>
          </a:p>
          <a:p>
            <a:endParaRPr lang="en-GB" sz="2000" dirty="0"/>
          </a:p>
        </p:txBody>
      </p:sp>
      <p:sp>
        <p:nvSpPr>
          <p:cNvPr id="10" name="TextBox 9">
            <a:extLst>
              <a:ext uri="{FF2B5EF4-FFF2-40B4-BE49-F238E27FC236}">
                <a16:creationId xmlns:a16="http://schemas.microsoft.com/office/drawing/2014/main" id="{89421260-D8AB-D885-8337-BF28F082F5F7}"/>
              </a:ext>
            </a:extLst>
          </p:cNvPr>
          <p:cNvSpPr txBox="1"/>
          <p:nvPr/>
        </p:nvSpPr>
        <p:spPr>
          <a:xfrm>
            <a:off x="7216346" y="2308265"/>
            <a:ext cx="3361038" cy="2215991"/>
          </a:xfrm>
          <a:prstGeom prst="rect">
            <a:avLst/>
          </a:prstGeom>
          <a:noFill/>
        </p:spPr>
        <p:txBody>
          <a:bodyPr wrap="square" rtlCol="0">
            <a:spAutoFit/>
          </a:bodyPr>
          <a:lstStyle/>
          <a:p>
            <a:pPr marL="342900" indent="-342900">
              <a:buFont typeface="Arial" panose="020B0604020202020204" pitchFamily="34" charset="0"/>
              <a:buChar char="•"/>
            </a:pPr>
            <a:r>
              <a:rPr lang="en-GB" sz="2000" dirty="0">
                <a:latin typeface="Avenir Black"/>
              </a:rPr>
              <a:t>Leader guide  </a:t>
            </a:r>
          </a:p>
          <a:p>
            <a:pPr marL="342900" indent="-342900">
              <a:buFont typeface="Arial" panose="020B0604020202020204" pitchFamily="34" charset="0"/>
              <a:buChar char="•"/>
            </a:pPr>
            <a:r>
              <a:rPr lang="en-GB" sz="2000" dirty="0">
                <a:latin typeface="Avenir Black"/>
              </a:rPr>
              <a:t>Posters </a:t>
            </a:r>
          </a:p>
          <a:p>
            <a:pPr marL="342900" indent="-342900">
              <a:buFont typeface="Arial" panose="020B0604020202020204" pitchFamily="34" charset="0"/>
              <a:buChar char="•"/>
            </a:pPr>
            <a:r>
              <a:rPr lang="en-GB" sz="2000" dirty="0">
                <a:latin typeface="Avenir Black"/>
              </a:rPr>
              <a:t>Kid’s Activity Pack</a:t>
            </a:r>
          </a:p>
          <a:p>
            <a:pPr marL="342900" indent="-342900">
              <a:buFont typeface="Arial" panose="020B0604020202020204" pitchFamily="34" charset="0"/>
              <a:buChar char="•"/>
            </a:pPr>
            <a:r>
              <a:rPr lang="en-GB" sz="2000" dirty="0">
                <a:latin typeface="Avenir Black"/>
              </a:rPr>
              <a:t>Growing guide</a:t>
            </a:r>
          </a:p>
          <a:p>
            <a:pPr marL="342900" indent="-342900">
              <a:buFont typeface="Arial" panose="020B0604020202020204" pitchFamily="34" charset="0"/>
              <a:buChar char="•"/>
            </a:pPr>
            <a:r>
              <a:rPr lang="en-GB" sz="2000" dirty="0">
                <a:latin typeface="Avenir Black"/>
              </a:rPr>
              <a:t>Taste testing guide </a:t>
            </a:r>
          </a:p>
          <a:p>
            <a:pPr marL="342900" indent="-342900">
              <a:buFont typeface="Arial" panose="020B0604020202020204" pitchFamily="34" charset="0"/>
              <a:buChar char="•"/>
            </a:pPr>
            <a:r>
              <a:rPr lang="en-GB" sz="2000" dirty="0">
                <a:latin typeface="Avenir Black"/>
              </a:rPr>
              <a:t>Cooking guide</a:t>
            </a:r>
          </a:p>
          <a:p>
            <a:endParaRPr lang="en-GB" dirty="0"/>
          </a:p>
        </p:txBody>
      </p:sp>
    </p:spTree>
    <p:extLst>
      <p:ext uri="{BB962C8B-B14F-4D97-AF65-F5344CB8AC3E}">
        <p14:creationId xmlns:p14="http://schemas.microsoft.com/office/powerpoint/2010/main" val="1428262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1E878-6E8F-A0AA-F71B-3C7A9C247CFE}"/>
            </a:ext>
          </a:extLst>
        </p:cNvPr>
        <p:cNvGrpSpPr/>
        <p:nvPr/>
      </p:nvGrpSpPr>
      <p:grpSpPr>
        <a:xfrm>
          <a:off x="0" y="0"/>
          <a:ext cx="0" cy="0"/>
          <a:chOff x="0" y="0"/>
          <a:chExt cx="0" cy="0"/>
        </a:xfrm>
      </p:grpSpPr>
      <p:pic>
        <p:nvPicPr>
          <p:cNvPr id="2" name="Picture 1" descr="A picture containing plant, agave&#10;&#10;Description automatically generated">
            <a:extLst>
              <a:ext uri="{FF2B5EF4-FFF2-40B4-BE49-F238E27FC236}">
                <a16:creationId xmlns:a16="http://schemas.microsoft.com/office/drawing/2014/main" id="{7A6121CC-1E4C-4F65-5D7B-E1885E33B1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5" y="0"/>
            <a:ext cx="12190815" cy="6858000"/>
          </a:xfrm>
          <a:prstGeom prst="rect">
            <a:avLst/>
          </a:prstGeom>
        </p:spPr>
      </p:pic>
      <p:pic>
        <p:nvPicPr>
          <p:cNvPr id="4" name="Picture 3" descr="Shape&#10;&#10;Description automatically generated">
            <a:extLst>
              <a:ext uri="{FF2B5EF4-FFF2-40B4-BE49-F238E27FC236}">
                <a16:creationId xmlns:a16="http://schemas.microsoft.com/office/drawing/2014/main" id="{229DD412-8B07-4E16-8A55-669936A5B9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4776" y="-295838"/>
            <a:ext cx="19249262" cy="7449671"/>
          </a:xfrm>
          <a:prstGeom prst="rect">
            <a:avLst/>
          </a:prstGeom>
        </p:spPr>
      </p:pic>
      <p:pic>
        <p:nvPicPr>
          <p:cNvPr id="3" name="Picture 2" descr="A hand holding a fork&#10;&#10;Description automatically generated">
            <a:extLst>
              <a:ext uri="{FF2B5EF4-FFF2-40B4-BE49-F238E27FC236}">
                <a16:creationId xmlns:a16="http://schemas.microsoft.com/office/drawing/2014/main" id="{4EB897F0-3E59-D002-3A86-D5BB1066B9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2945" y="5325438"/>
            <a:ext cx="2331410" cy="1352865"/>
          </a:xfrm>
          <a:prstGeom prst="rect">
            <a:avLst/>
          </a:prstGeom>
          <a:ln>
            <a:noFill/>
          </a:ln>
          <a:effectLst>
            <a:outerShdw blurRad="292100" dist="139700" dir="2700000" algn="tl" rotWithShape="0">
              <a:srgbClr val="333333">
                <a:alpha val="65000"/>
              </a:srgbClr>
            </a:outerShdw>
          </a:effectLst>
        </p:spPr>
      </p:pic>
      <p:pic>
        <p:nvPicPr>
          <p:cNvPr id="5" name="Picture 4" descr="A black and white sign with white text&#10;&#10;Description automatically generated">
            <a:extLst>
              <a:ext uri="{FF2B5EF4-FFF2-40B4-BE49-F238E27FC236}">
                <a16:creationId xmlns:a16="http://schemas.microsoft.com/office/drawing/2014/main" id="{95B37F5C-1F94-6525-FED2-D442F7471C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073" y="6312675"/>
            <a:ext cx="1515743" cy="344105"/>
          </a:xfrm>
          <a:prstGeom prst="rect">
            <a:avLst/>
          </a:prstGeom>
        </p:spPr>
      </p:pic>
      <p:sp>
        <p:nvSpPr>
          <p:cNvPr id="6" name="TextBox 5">
            <a:extLst>
              <a:ext uri="{FF2B5EF4-FFF2-40B4-BE49-F238E27FC236}">
                <a16:creationId xmlns:a16="http://schemas.microsoft.com/office/drawing/2014/main" id="{2FC7175E-7692-3386-6E70-87E056F1C297}"/>
              </a:ext>
            </a:extLst>
          </p:cNvPr>
          <p:cNvSpPr txBox="1"/>
          <p:nvPr/>
        </p:nvSpPr>
        <p:spPr>
          <a:xfrm>
            <a:off x="901620" y="614941"/>
            <a:ext cx="6003677" cy="523220"/>
          </a:xfrm>
          <a:prstGeom prst="rect">
            <a:avLst/>
          </a:prstGeom>
          <a:noFill/>
        </p:spPr>
        <p:txBody>
          <a:bodyPr wrap="square" rtlCol="0">
            <a:spAutoFit/>
          </a:bodyPr>
          <a:lstStyle/>
          <a:p>
            <a:r>
              <a:rPr lang="en-GB" sz="2800" b="1" dirty="0">
                <a:latin typeface="Avenir Black"/>
              </a:rPr>
              <a:t>Materials required for session:</a:t>
            </a:r>
          </a:p>
        </p:txBody>
      </p:sp>
      <p:sp>
        <p:nvSpPr>
          <p:cNvPr id="7" name="TextBox 6">
            <a:extLst>
              <a:ext uri="{FF2B5EF4-FFF2-40B4-BE49-F238E27FC236}">
                <a16:creationId xmlns:a16="http://schemas.microsoft.com/office/drawing/2014/main" id="{72204D40-4ACD-A29B-1394-7C192AB42BE0}"/>
              </a:ext>
            </a:extLst>
          </p:cNvPr>
          <p:cNvSpPr txBox="1"/>
          <p:nvPr/>
        </p:nvSpPr>
        <p:spPr>
          <a:xfrm>
            <a:off x="915944" y="1024469"/>
            <a:ext cx="5463836" cy="3970318"/>
          </a:xfrm>
          <a:prstGeom prst="rect">
            <a:avLst/>
          </a:prstGeom>
          <a:noFill/>
        </p:spPr>
        <p:txBody>
          <a:bodyPr wrap="square" rtlCol="0">
            <a:spAutoFit/>
          </a:bodyPr>
          <a:lstStyle/>
          <a:p>
            <a:endParaRPr lang="en-GB" dirty="0"/>
          </a:p>
          <a:p>
            <a:r>
              <a:rPr lang="en-GB" b="1" dirty="0">
                <a:latin typeface="Avenir Black"/>
              </a:rPr>
              <a:t>Food items: </a:t>
            </a:r>
            <a:endParaRPr lang="en-GB" dirty="0">
              <a:latin typeface="Avenir Black"/>
            </a:endParaRPr>
          </a:p>
          <a:p>
            <a:r>
              <a:rPr lang="en-GB" dirty="0">
                <a:latin typeface="Avenir Black"/>
              </a:rPr>
              <a:t>• Tins or cartons of pulses (kidney beans, butter beans, chickpeas) </a:t>
            </a:r>
          </a:p>
          <a:p>
            <a:r>
              <a:rPr lang="en-GB" dirty="0">
                <a:latin typeface="Avenir Black"/>
              </a:rPr>
              <a:t>• Vegetable oil or spray oil </a:t>
            </a:r>
          </a:p>
          <a:p>
            <a:r>
              <a:rPr lang="en-GB" dirty="0">
                <a:latin typeface="Avenir Black"/>
              </a:rPr>
              <a:t>• All-purpose seasoning (or an alternative seasoning of your choice)</a:t>
            </a:r>
          </a:p>
          <a:p>
            <a:endParaRPr lang="en-GB" dirty="0">
              <a:latin typeface="Avenir Black"/>
            </a:endParaRPr>
          </a:p>
          <a:p>
            <a:r>
              <a:rPr lang="en-GB" b="1" dirty="0">
                <a:latin typeface="Avenir Black"/>
              </a:rPr>
              <a:t>Kitchen equipment: </a:t>
            </a:r>
            <a:endParaRPr lang="en-GB" dirty="0">
              <a:latin typeface="Avenir Black"/>
            </a:endParaRPr>
          </a:p>
          <a:p>
            <a:r>
              <a:rPr lang="en-GB" dirty="0">
                <a:latin typeface="Avenir Black"/>
              </a:rPr>
              <a:t>• Air fryer or oven  </a:t>
            </a:r>
          </a:p>
          <a:p>
            <a:r>
              <a:rPr lang="en-GB" dirty="0">
                <a:latin typeface="Avenir Black"/>
              </a:rPr>
              <a:t>• Bowls or cups (for preparing and serving pulses) </a:t>
            </a:r>
          </a:p>
          <a:p>
            <a:r>
              <a:rPr lang="en-GB" dirty="0">
                <a:latin typeface="Avenir Black"/>
              </a:rPr>
              <a:t>• Paper towels or clean cloths (for drying pulses) </a:t>
            </a:r>
          </a:p>
          <a:p>
            <a:r>
              <a:rPr lang="en-GB" dirty="0">
                <a:latin typeface="Avenir Black"/>
              </a:rPr>
              <a:t>• Sieve </a:t>
            </a:r>
          </a:p>
          <a:p>
            <a:r>
              <a:rPr lang="en-GB" dirty="0">
                <a:latin typeface="Avenir Black"/>
              </a:rPr>
              <a:t>• Spoons or spatula</a:t>
            </a:r>
          </a:p>
        </p:txBody>
      </p:sp>
      <p:sp>
        <p:nvSpPr>
          <p:cNvPr id="8" name="TextBox 7">
            <a:extLst>
              <a:ext uri="{FF2B5EF4-FFF2-40B4-BE49-F238E27FC236}">
                <a16:creationId xmlns:a16="http://schemas.microsoft.com/office/drawing/2014/main" id="{C071C2A9-13EF-CC43-0BDC-EF399E55B707}"/>
              </a:ext>
            </a:extLst>
          </p:cNvPr>
          <p:cNvSpPr txBox="1"/>
          <p:nvPr/>
        </p:nvSpPr>
        <p:spPr>
          <a:xfrm>
            <a:off x="6607857" y="863096"/>
            <a:ext cx="4708635" cy="2862322"/>
          </a:xfrm>
          <a:prstGeom prst="rect">
            <a:avLst/>
          </a:prstGeom>
          <a:noFill/>
        </p:spPr>
        <p:txBody>
          <a:bodyPr wrap="square" rtlCol="0">
            <a:spAutoFit/>
          </a:bodyPr>
          <a:lstStyle/>
          <a:p>
            <a:r>
              <a:rPr lang="en-GB" b="1" dirty="0">
                <a:latin typeface="Avenir Black"/>
              </a:rPr>
              <a:t>Stationery: </a:t>
            </a:r>
            <a:endParaRPr lang="en-GB" dirty="0">
              <a:latin typeface="Avenir Black"/>
            </a:endParaRPr>
          </a:p>
          <a:p>
            <a:r>
              <a:rPr lang="en-GB" dirty="0">
                <a:latin typeface="Avenir Black"/>
              </a:rPr>
              <a:t>• Paper (for team logos and handmade certificates) </a:t>
            </a:r>
          </a:p>
          <a:p>
            <a:r>
              <a:rPr lang="en-GB" dirty="0">
                <a:latin typeface="Avenir Black"/>
              </a:rPr>
              <a:t>• Pens, pencils, crayons, markers </a:t>
            </a:r>
          </a:p>
          <a:p>
            <a:r>
              <a:rPr lang="en-GB" dirty="0">
                <a:latin typeface="Avenir Black"/>
              </a:rPr>
              <a:t>• Stickers or decorative items (optional)</a:t>
            </a:r>
          </a:p>
          <a:p>
            <a:endParaRPr lang="en-GB" dirty="0">
              <a:latin typeface="Avenir Black"/>
            </a:endParaRPr>
          </a:p>
          <a:p>
            <a:r>
              <a:rPr lang="en-GB" b="1" dirty="0">
                <a:latin typeface="Avenir Black"/>
              </a:rPr>
              <a:t>Printed resources (if you have the facility to print): </a:t>
            </a:r>
            <a:endParaRPr lang="en-GB" dirty="0">
              <a:latin typeface="Avenir Black"/>
            </a:endParaRPr>
          </a:p>
          <a:p>
            <a:r>
              <a:rPr lang="en-GB" dirty="0">
                <a:latin typeface="Avenir Black"/>
              </a:rPr>
              <a:t>• Measuring success poster </a:t>
            </a:r>
          </a:p>
          <a:p>
            <a:r>
              <a:rPr lang="en-GB" dirty="0">
                <a:latin typeface="Avenir Black"/>
              </a:rPr>
              <a:t>• Full of beans certificates</a:t>
            </a:r>
            <a:endParaRPr lang="en-GB" dirty="0"/>
          </a:p>
        </p:txBody>
      </p:sp>
      <p:pic>
        <p:nvPicPr>
          <p:cNvPr id="9" name="Picture 8">
            <a:extLst>
              <a:ext uri="{FF2B5EF4-FFF2-40B4-BE49-F238E27FC236}">
                <a16:creationId xmlns:a16="http://schemas.microsoft.com/office/drawing/2014/main" id="{F14B6556-A327-E916-249B-2A8E788B5BED}"/>
              </a:ext>
            </a:extLst>
          </p:cNvPr>
          <p:cNvPicPr>
            <a:picLocks noChangeAspect="1"/>
          </p:cNvPicPr>
          <p:nvPr/>
        </p:nvPicPr>
        <p:blipFill>
          <a:blip r:embed="rId7"/>
          <a:stretch>
            <a:fillRect/>
          </a:stretch>
        </p:blipFill>
        <p:spPr>
          <a:xfrm>
            <a:off x="9666041" y="3428998"/>
            <a:ext cx="2178525" cy="2182109"/>
          </a:xfrm>
          <a:prstGeom prst="rect">
            <a:avLst/>
          </a:prstGeom>
        </p:spPr>
      </p:pic>
    </p:spTree>
    <p:extLst>
      <p:ext uri="{BB962C8B-B14F-4D97-AF65-F5344CB8AC3E}">
        <p14:creationId xmlns:p14="http://schemas.microsoft.com/office/powerpoint/2010/main" val="1259042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8E253-2531-B59D-6589-D30F525447FA}"/>
            </a:ext>
          </a:extLst>
        </p:cNvPr>
        <p:cNvGrpSpPr/>
        <p:nvPr/>
      </p:nvGrpSpPr>
      <p:grpSpPr>
        <a:xfrm>
          <a:off x="0" y="0"/>
          <a:ext cx="0" cy="0"/>
          <a:chOff x="0" y="0"/>
          <a:chExt cx="0" cy="0"/>
        </a:xfrm>
      </p:grpSpPr>
      <p:pic>
        <p:nvPicPr>
          <p:cNvPr id="2" name="Picture 1" descr="A picture containing plant, agave&#10;&#10;Description automatically generated">
            <a:extLst>
              <a:ext uri="{FF2B5EF4-FFF2-40B4-BE49-F238E27FC236}">
                <a16:creationId xmlns:a16="http://schemas.microsoft.com/office/drawing/2014/main" id="{2FA3B350-1214-F5D3-4CAC-B8D74812B6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5" y="0"/>
            <a:ext cx="12190815" cy="6858000"/>
          </a:xfrm>
          <a:prstGeom prst="rect">
            <a:avLst/>
          </a:prstGeom>
        </p:spPr>
      </p:pic>
      <p:pic>
        <p:nvPicPr>
          <p:cNvPr id="4" name="Picture 3" descr="Shape&#10;&#10;Description automatically generated">
            <a:extLst>
              <a:ext uri="{FF2B5EF4-FFF2-40B4-BE49-F238E27FC236}">
                <a16:creationId xmlns:a16="http://schemas.microsoft.com/office/drawing/2014/main" id="{1DEE2E99-A14D-304B-B1E4-2EE19BB7A5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0183" y="-295836"/>
            <a:ext cx="19249262" cy="7449671"/>
          </a:xfrm>
          <a:prstGeom prst="rect">
            <a:avLst/>
          </a:prstGeom>
        </p:spPr>
      </p:pic>
      <p:pic>
        <p:nvPicPr>
          <p:cNvPr id="3" name="Picture 2" descr="A hand holding a fork&#10;&#10;Description automatically generated">
            <a:extLst>
              <a:ext uri="{FF2B5EF4-FFF2-40B4-BE49-F238E27FC236}">
                <a16:creationId xmlns:a16="http://schemas.microsoft.com/office/drawing/2014/main" id="{D7401AC2-A76A-9958-89BE-8F7A299A24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2945" y="5325438"/>
            <a:ext cx="2331410" cy="1352865"/>
          </a:xfrm>
          <a:prstGeom prst="rect">
            <a:avLst/>
          </a:prstGeom>
          <a:ln>
            <a:noFill/>
          </a:ln>
          <a:effectLst>
            <a:outerShdw blurRad="292100" dist="139700" dir="2700000" algn="tl" rotWithShape="0">
              <a:srgbClr val="333333">
                <a:alpha val="65000"/>
              </a:srgbClr>
            </a:outerShdw>
          </a:effectLst>
        </p:spPr>
      </p:pic>
      <p:pic>
        <p:nvPicPr>
          <p:cNvPr id="5" name="Picture 4" descr="A black and white sign with white text&#10;&#10;Description automatically generated">
            <a:extLst>
              <a:ext uri="{FF2B5EF4-FFF2-40B4-BE49-F238E27FC236}">
                <a16:creationId xmlns:a16="http://schemas.microsoft.com/office/drawing/2014/main" id="{FB33BECD-66AA-A29C-F44A-F3BF734DFE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073" y="6312675"/>
            <a:ext cx="1515743" cy="344105"/>
          </a:xfrm>
          <a:prstGeom prst="rect">
            <a:avLst/>
          </a:prstGeom>
        </p:spPr>
      </p:pic>
      <p:sp>
        <p:nvSpPr>
          <p:cNvPr id="6" name="TextBox 5">
            <a:extLst>
              <a:ext uri="{FF2B5EF4-FFF2-40B4-BE49-F238E27FC236}">
                <a16:creationId xmlns:a16="http://schemas.microsoft.com/office/drawing/2014/main" id="{5FC6CF67-8106-A3A0-3E8E-4830D490B1FE}"/>
              </a:ext>
            </a:extLst>
          </p:cNvPr>
          <p:cNvSpPr txBox="1"/>
          <p:nvPr/>
        </p:nvSpPr>
        <p:spPr>
          <a:xfrm>
            <a:off x="738027" y="382699"/>
            <a:ext cx="6999890" cy="523220"/>
          </a:xfrm>
          <a:prstGeom prst="rect">
            <a:avLst/>
          </a:prstGeom>
          <a:noFill/>
        </p:spPr>
        <p:txBody>
          <a:bodyPr wrap="square" rtlCol="0">
            <a:spAutoFit/>
          </a:bodyPr>
          <a:lstStyle/>
          <a:p>
            <a:r>
              <a:rPr lang="en-GB" sz="2800" b="1" dirty="0">
                <a:latin typeface="Avenir Black"/>
              </a:rPr>
              <a:t>Roles and responsibilities </a:t>
            </a:r>
          </a:p>
        </p:txBody>
      </p:sp>
      <p:sp>
        <p:nvSpPr>
          <p:cNvPr id="8" name="TextBox 7">
            <a:extLst>
              <a:ext uri="{FF2B5EF4-FFF2-40B4-BE49-F238E27FC236}">
                <a16:creationId xmlns:a16="http://schemas.microsoft.com/office/drawing/2014/main" id="{309D3343-3A43-BC62-DC2D-BAA677465012}"/>
              </a:ext>
            </a:extLst>
          </p:cNvPr>
          <p:cNvSpPr txBox="1"/>
          <p:nvPr/>
        </p:nvSpPr>
        <p:spPr>
          <a:xfrm>
            <a:off x="848567" y="993449"/>
            <a:ext cx="6325684" cy="707886"/>
          </a:xfrm>
          <a:prstGeom prst="rect">
            <a:avLst/>
          </a:prstGeom>
          <a:noFill/>
        </p:spPr>
        <p:txBody>
          <a:bodyPr wrap="square" rtlCol="0">
            <a:spAutoFit/>
          </a:bodyPr>
          <a:lstStyle/>
          <a:p>
            <a:pPr marL="285750" indent="-285750">
              <a:buFont typeface="Arial" panose="020B0604020202020204" pitchFamily="34" charset="0"/>
              <a:buChar char="•"/>
            </a:pPr>
            <a:endParaRPr lang="en-GB" sz="2000" dirty="0">
              <a:latin typeface="Avenir Black"/>
            </a:endParaRPr>
          </a:p>
          <a:p>
            <a:r>
              <a:rPr lang="en-GB" sz="2000" dirty="0">
                <a:latin typeface="Avenir Black"/>
              </a:rPr>
              <a:t> </a:t>
            </a:r>
          </a:p>
        </p:txBody>
      </p:sp>
      <p:sp>
        <p:nvSpPr>
          <p:cNvPr id="7" name="TextBox 6">
            <a:extLst>
              <a:ext uri="{FF2B5EF4-FFF2-40B4-BE49-F238E27FC236}">
                <a16:creationId xmlns:a16="http://schemas.microsoft.com/office/drawing/2014/main" id="{F9339E0E-FFBC-8486-4819-CF91E02EB13B}"/>
              </a:ext>
            </a:extLst>
          </p:cNvPr>
          <p:cNvSpPr txBox="1"/>
          <p:nvPr/>
        </p:nvSpPr>
        <p:spPr>
          <a:xfrm>
            <a:off x="805184" y="818388"/>
            <a:ext cx="7359844" cy="4524315"/>
          </a:xfrm>
          <a:prstGeom prst="rect">
            <a:avLst/>
          </a:prstGeom>
          <a:noFill/>
        </p:spPr>
        <p:txBody>
          <a:bodyPr wrap="square" rtlCol="0">
            <a:spAutoFit/>
          </a:bodyPr>
          <a:lstStyle/>
          <a:p>
            <a:r>
              <a:rPr lang="en-GB" b="1" dirty="0">
                <a:latin typeface="Avenir Black"/>
              </a:rPr>
              <a:t>Providers</a:t>
            </a:r>
            <a:r>
              <a:rPr lang="en-GB" dirty="0">
                <a:latin typeface="Avenir Black"/>
              </a:rPr>
              <a:t> </a:t>
            </a:r>
          </a:p>
          <a:p>
            <a:pPr marL="285750" indent="-285750">
              <a:buFont typeface="Arial" panose="020B0604020202020204" pitchFamily="34" charset="0"/>
              <a:buChar char="•"/>
            </a:pPr>
            <a:r>
              <a:rPr lang="en-GB" dirty="0">
                <a:latin typeface="Avenir Black"/>
              </a:rPr>
              <a:t>Health and Safety of children- check dietary requirements before children participate, and caution around hot surfaces </a:t>
            </a:r>
          </a:p>
          <a:p>
            <a:pPr marL="285750" indent="-285750">
              <a:buFont typeface="Arial" panose="020B0604020202020204" pitchFamily="34" charset="0"/>
              <a:buChar char="•"/>
            </a:pPr>
            <a:r>
              <a:rPr lang="en-GB" dirty="0">
                <a:latin typeface="Avenir Black"/>
              </a:rPr>
              <a:t>If students are delivering the session, please ensure sufficient holiday club staff are present throughout the whole duration of the session to support delivery   </a:t>
            </a:r>
          </a:p>
          <a:p>
            <a:pPr marL="285750" indent="-285750">
              <a:buFont typeface="Arial" panose="020B0604020202020204" pitchFamily="34" charset="0"/>
              <a:buChar char="•"/>
            </a:pPr>
            <a:r>
              <a:rPr lang="en-GB" dirty="0">
                <a:latin typeface="Avenir Black"/>
              </a:rPr>
              <a:t>Please get the space, materials and printed resources ready (optional) before the students arrive. Students should be able to arrive and get straight on with delivering the session. </a:t>
            </a:r>
          </a:p>
          <a:p>
            <a:pPr marL="285750" indent="-285750">
              <a:buFont typeface="Arial" panose="020B0604020202020204" pitchFamily="34" charset="0"/>
              <a:buChar char="•"/>
            </a:pPr>
            <a:r>
              <a:rPr lang="en-GB" dirty="0">
                <a:latin typeface="Avenir Black"/>
              </a:rPr>
              <a:t>Familiarise yourself with the function of your air fryer (if applicable) to support students ahead of the session </a:t>
            </a:r>
          </a:p>
          <a:p>
            <a:pPr marL="285750" indent="-285750">
              <a:buFont typeface="Arial" panose="020B0604020202020204" pitchFamily="34" charset="0"/>
              <a:buChar char="•"/>
            </a:pPr>
            <a:endParaRPr lang="en-GB" dirty="0">
              <a:latin typeface="Avenir Black"/>
            </a:endParaRPr>
          </a:p>
          <a:p>
            <a:r>
              <a:rPr lang="en-GB" b="1" dirty="0">
                <a:latin typeface="Avenir Black"/>
              </a:rPr>
              <a:t>Students </a:t>
            </a:r>
          </a:p>
          <a:p>
            <a:pPr marL="285750" indent="-285750">
              <a:buFont typeface="Arial" panose="020B0604020202020204" pitchFamily="34" charset="0"/>
              <a:buChar char="•"/>
            </a:pPr>
            <a:r>
              <a:rPr lang="en-GB" dirty="0">
                <a:latin typeface="Avenir Black"/>
              </a:rPr>
              <a:t>If students are delivering the session, they are responsible for asking the measuring success baseline and follow-up evaluation questions and sending them to our Food Team email following the session </a:t>
            </a:r>
          </a:p>
        </p:txBody>
      </p:sp>
      <p:pic>
        <p:nvPicPr>
          <p:cNvPr id="9" name="Picture 8" descr="A group of children lying in a circle on grass&#10;&#10;AI-generated content may be incorrect.">
            <a:extLst>
              <a:ext uri="{FF2B5EF4-FFF2-40B4-BE49-F238E27FC236}">
                <a16:creationId xmlns:a16="http://schemas.microsoft.com/office/drawing/2014/main" id="{964FA459-1519-1BA6-F754-8C15C05FFAC4}"/>
              </a:ext>
            </a:extLst>
          </p:cNvPr>
          <p:cNvPicPr>
            <a:picLocks noChangeAspect="1"/>
          </p:cNvPicPr>
          <p:nvPr/>
        </p:nvPicPr>
        <p:blipFill>
          <a:blip r:embed="rId7"/>
          <a:stretch>
            <a:fillRect/>
          </a:stretch>
        </p:blipFill>
        <p:spPr>
          <a:xfrm>
            <a:off x="8232185" y="1119497"/>
            <a:ext cx="3698003" cy="3376150"/>
          </a:xfrm>
          <a:prstGeom prst="rect">
            <a:avLst/>
          </a:prstGeom>
        </p:spPr>
      </p:pic>
    </p:spTree>
    <p:extLst>
      <p:ext uri="{BB962C8B-B14F-4D97-AF65-F5344CB8AC3E}">
        <p14:creationId xmlns:p14="http://schemas.microsoft.com/office/powerpoint/2010/main" val="4250886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DA797-6296-628E-D111-6A22FE09F541}"/>
            </a:ext>
          </a:extLst>
        </p:cNvPr>
        <p:cNvGrpSpPr/>
        <p:nvPr/>
      </p:nvGrpSpPr>
      <p:grpSpPr>
        <a:xfrm>
          <a:off x="0" y="0"/>
          <a:ext cx="0" cy="0"/>
          <a:chOff x="0" y="0"/>
          <a:chExt cx="0" cy="0"/>
        </a:xfrm>
      </p:grpSpPr>
      <p:pic>
        <p:nvPicPr>
          <p:cNvPr id="2" name="Picture 1" descr="A picture containing plant, agave&#10;&#10;Description automatically generated">
            <a:extLst>
              <a:ext uri="{FF2B5EF4-FFF2-40B4-BE49-F238E27FC236}">
                <a16:creationId xmlns:a16="http://schemas.microsoft.com/office/drawing/2014/main" id="{D339EBD3-1E14-3A17-16A3-2BDE858B58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5" y="0"/>
            <a:ext cx="12190815" cy="6858000"/>
          </a:xfrm>
          <a:prstGeom prst="rect">
            <a:avLst/>
          </a:prstGeom>
        </p:spPr>
      </p:pic>
      <p:pic>
        <p:nvPicPr>
          <p:cNvPr id="4" name="Picture 3" descr="Shape&#10;&#10;Description automatically generated">
            <a:extLst>
              <a:ext uri="{FF2B5EF4-FFF2-40B4-BE49-F238E27FC236}">
                <a16:creationId xmlns:a16="http://schemas.microsoft.com/office/drawing/2014/main" id="{991FD3C5-8630-9697-1CD0-146776D63B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0183" y="-295836"/>
            <a:ext cx="19249262" cy="7449671"/>
          </a:xfrm>
          <a:prstGeom prst="rect">
            <a:avLst/>
          </a:prstGeom>
        </p:spPr>
      </p:pic>
      <p:pic>
        <p:nvPicPr>
          <p:cNvPr id="3" name="Picture 2" descr="A hand holding a fork&#10;&#10;Description automatically generated">
            <a:extLst>
              <a:ext uri="{FF2B5EF4-FFF2-40B4-BE49-F238E27FC236}">
                <a16:creationId xmlns:a16="http://schemas.microsoft.com/office/drawing/2014/main" id="{3892008B-98B0-4E8F-3359-A2028F8B64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2945" y="5325438"/>
            <a:ext cx="2331410" cy="1352865"/>
          </a:xfrm>
          <a:prstGeom prst="rect">
            <a:avLst/>
          </a:prstGeom>
          <a:ln>
            <a:noFill/>
          </a:ln>
          <a:effectLst>
            <a:outerShdw blurRad="292100" dist="139700" dir="2700000" algn="tl" rotWithShape="0">
              <a:srgbClr val="333333">
                <a:alpha val="65000"/>
              </a:srgbClr>
            </a:outerShdw>
          </a:effectLst>
        </p:spPr>
      </p:pic>
      <p:pic>
        <p:nvPicPr>
          <p:cNvPr id="5" name="Picture 4" descr="A black and white sign with white text&#10;&#10;Description automatically generated">
            <a:extLst>
              <a:ext uri="{FF2B5EF4-FFF2-40B4-BE49-F238E27FC236}">
                <a16:creationId xmlns:a16="http://schemas.microsoft.com/office/drawing/2014/main" id="{0449D231-ABEE-D27B-6AE4-1325E736FE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073" y="6312675"/>
            <a:ext cx="1515743" cy="344105"/>
          </a:xfrm>
          <a:prstGeom prst="rect">
            <a:avLst/>
          </a:prstGeom>
        </p:spPr>
      </p:pic>
      <p:sp>
        <p:nvSpPr>
          <p:cNvPr id="6" name="TextBox 5">
            <a:extLst>
              <a:ext uri="{FF2B5EF4-FFF2-40B4-BE49-F238E27FC236}">
                <a16:creationId xmlns:a16="http://schemas.microsoft.com/office/drawing/2014/main" id="{D7B1C184-79D9-6294-2F27-D4BAACA76B7A}"/>
              </a:ext>
            </a:extLst>
          </p:cNvPr>
          <p:cNvSpPr txBox="1"/>
          <p:nvPr/>
        </p:nvSpPr>
        <p:spPr>
          <a:xfrm>
            <a:off x="848566" y="470229"/>
            <a:ext cx="6999890" cy="523220"/>
          </a:xfrm>
          <a:prstGeom prst="rect">
            <a:avLst/>
          </a:prstGeom>
          <a:noFill/>
        </p:spPr>
        <p:txBody>
          <a:bodyPr wrap="square" rtlCol="0">
            <a:spAutoFit/>
          </a:bodyPr>
          <a:lstStyle/>
          <a:p>
            <a:r>
              <a:rPr lang="en-GB" sz="2800" b="1" dirty="0">
                <a:latin typeface="Avenir Black"/>
              </a:rPr>
              <a:t>Allergies to beans and pulses  </a:t>
            </a:r>
          </a:p>
        </p:txBody>
      </p:sp>
      <p:sp>
        <p:nvSpPr>
          <p:cNvPr id="8" name="TextBox 7">
            <a:extLst>
              <a:ext uri="{FF2B5EF4-FFF2-40B4-BE49-F238E27FC236}">
                <a16:creationId xmlns:a16="http://schemas.microsoft.com/office/drawing/2014/main" id="{45979C58-B078-D8DA-3018-1215BB4F900B}"/>
              </a:ext>
            </a:extLst>
          </p:cNvPr>
          <p:cNvSpPr txBox="1"/>
          <p:nvPr/>
        </p:nvSpPr>
        <p:spPr>
          <a:xfrm>
            <a:off x="848566" y="993449"/>
            <a:ext cx="10383726" cy="4093428"/>
          </a:xfrm>
          <a:prstGeom prst="rect">
            <a:avLst/>
          </a:prstGeom>
          <a:noFill/>
        </p:spPr>
        <p:txBody>
          <a:bodyPr wrap="square" rtlCol="0">
            <a:spAutoFit/>
          </a:bodyPr>
          <a:lstStyle/>
          <a:p>
            <a:r>
              <a:rPr lang="en-GB" sz="2000" dirty="0"/>
              <a:t>Legume allergies are common, 1 in 20 people! </a:t>
            </a:r>
          </a:p>
          <a:p>
            <a:endParaRPr lang="en-GB" sz="2000" dirty="0"/>
          </a:p>
          <a:p>
            <a:r>
              <a:rPr lang="en-GB" sz="2000" b="1" dirty="0"/>
              <a:t>Top tips for handling allergies and dietary requirements</a:t>
            </a:r>
            <a:endParaRPr lang="en-GB" sz="2000" dirty="0"/>
          </a:p>
          <a:p>
            <a:pPr marL="342900" indent="-342900">
              <a:buFont typeface="Arial" panose="020B0604020202020204" pitchFamily="34" charset="0"/>
              <a:buChar char="•"/>
            </a:pPr>
            <a:r>
              <a:rPr lang="en-GB" sz="2000" dirty="0"/>
              <a:t>Ensure you are aware of the dietary requirements of children, which children have allergies, and what they are allergic to</a:t>
            </a:r>
          </a:p>
          <a:p>
            <a:pPr marL="342900" indent="-342900">
              <a:buFont typeface="Arial" panose="020B0604020202020204" pitchFamily="34" charset="0"/>
              <a:buChar char="•"/>
            </a:pPr>
            <a:r>
              <a:rPr lang="en-GB" sz="2000" b="1" dirty="0"/>
              <a:t>Communicate clearly with children, parents and guardians what children will be eating and offer to provide detailed ingredient lists on request</a:t>
            </a:r>
          </a:p>
          <a:p>
            <a:pPr marL="342900" indent="-342900">
              <a:buFont typeface="Arial" panose="020B0604020202020204" pitchFamily="34" charset="0"/>
              <a:buChar char="•"/>
            </a:pPr>
            <a:r>
              <a:rPr lang="en-GB" sz="2000" dirty="0"/>
              <a:t>Provide alternative food options for children with allergies or other dietary needs so they are included in cooking and taste-testing activities</a:t>
            </a:r>
          </a:p>
          <a:p>
            <a:pPr marL="342900" indent="-342900">
              <a:buFont typeface="Arial" panose="020B0604020202020204" pitchFamily="34" charset="0"/>
              <a:buChar char="•"/>
            </a:pPr>
            <a:r>
              <a:rPr lang="en-GB" sz="2000" dirty="0"/>
              <a:t>Ensure the food they eat is safe for them during activities - this includes making sure there is no cross-contamination during preparation, cooking and eating</a:t>
            </a:r>
          </a:p>
          <a:p>
            <a:pPr marL="342900" indent="-342900">
              <a:buFont typeface="Arial" panose="020B0604020202020204" pitchFamily="34" charset="0"/>
              <a:buChar char="•"/>
            </a:pPr>
            <a:r>
              <a:rPr lang="en-GB" sz="2000" dirty="0"/>
              <a:t>Follow the guidance provided by Government on how to handle allergens </a:t>
            </a:r>
            <a:r>
              <a:rPr lang="en-GB" sz="2000" dirty="0">
                <a:hlinkClick r:id="rId7" tooltip="https://www.gov.uk/government/publications/school-food-standards-resources-for-schools/allergy-guidance-for-schools"/>
              </a:rPr>
              <a:t>Allergy guidance for schools - GOV.UK</a:t>
            </a:r>
            <a:endParaRPr lang="en-GB" sz="2000" dirty="0"/>
          </a:p>
        </p:txBody>
      </p:sp>
    </p:spTree>
    <p:extLst>
      <p:ext uri="{BB962C8B-B14F-4D97-AF65-F5344CB8AC3E}">
        <p14:creationId xmlns:p14="http://schemas.microsoft.com/office/powerpoint/2010/main" val="90235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1E878-6E8F-A0AA-F71B-3C7A9C247CFE}"/>
            </a:ext>
          </a:extLst>
        </p:cNvPr>
        <p:cNvGrpSpPr/>
        <p:nvPr/>
      </p:nvGrpSpPr>
      <p:grpSpPr>
        <a:xfrm>
          <a:off x="0" y="0"/>
          <a:ext cx="0" cy="0"/>
          <a:chOff x="0" y="0"/>
          <a:chExt cx="0" cy="0"/>
        </a:xfrm>
      </p:grpSpPr>
      <p:pic>
        <p:nvPicPr>
          <p:cNvPr id="2" name="Picture 1" descr="A picture containing plant, agave&#10;&#10;Description automatically generated">
            <a:extLst>
              <a:ext uri="{FF2B5EF4-FFF2-40B4-BE49-F238E27FC236}">
                <a16:creationId xmlns:a16="http://schemas.microsoft.com/office/drawing/2014/main" id="{7A6121CC-1E4C-4F65-5D7B-E1885E33B1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5" y="0"/>
            <a:ext cx="12190815" cy="6858000"/>
          </a:xfrm>
          <a:prstGeom prst="rect">
            <a:avLst/>
          </a:prstGeom>
        </p:spPr>
      </p:pic>
      <p:pic>
        <p:nvPicPr>
          <p:cNvPr id="4" name="Picture 3" descr="Shape&#10;&#10;Description automatically generated">
            <a:extLst>
              <a:ext uri="{FF2B5EF4-FFF2-40B4-BE49-F238E27FC236}">
                <a16:creationId xmlns:a16="http://schemas.microsoft.com/office/drawing/2014/main" id="{229DD412-8B07-4E16-8A55-669936A5B9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1204" y="-295836"/>
            <a:ext cx="19249262" cy="7449671"/>
          </a:xfrm>
          <a:prstGeom prst="rect">
            <a:avLst/>
          </a:prstGeom>
        </p:spPr>
      </p:pic>
      <p:pic>
        <p:nvPicPr>
          <p:cNvPr id="3" name="Picture 2" descr="A hand holding a fork&#10;&#10;Description automatically generated">
            <a:extLst>
              <a:ext uri="{FF2B5EF4-FFF2-40B4-BE49-F238E27FC236}">
                <a16:creationId xmlns:a16="http://schemas.microsoft.com/office/drawing/2014/main" id="{4EB897F0-3E59-D002-3A86-D5BB1066B9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2945" y="5325438"/>
            <a:ext cx="2331410" cy="1352865"/>
          </a:xfrm>
          <a:prstGeom prst="rect">
            <a:avLst/>
          </a:prstGeom>
          <a:ln>
            <a:noFill/>
          </a:ln>
          <a:effectLst>
            <a:outerShdw blurRad="292100" dist="139700" dir="2700000" algn="tl" rotWithShape="0">
              <a:srgbClr val="333333">
                <a:alpha val="65000"/>
              </a:srgbClr>
            </a:outerShdw>
          </a:effectLst>
        </p:spPr>
      </p:pic>
      <p:pic>
        <p:nvPicPr>
          <p:cNvPr id="5" name="Picture 4" descr="A black and white sign with white text&#10;&#10;Description automatically generated">
            <a:extLst>
              <a:ext uri="{FF2B5EF4-FFF2-40B4-BE49-F238E27FC236}">
                <a16:creationId xmlns:a16="http://schemas.microsoft.com/office/drawing/2014/main" id="{95B37F5C-1F94-6525-FED2-D442F7471C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073" y="6312675"/>
            <a:ext cx="1515743" cy="344105"/>
          </a:xfrm>
          <a:prstGeom prst="rect">
            <a:avLst/>
          </a:prstGeom>
        </p:spPr>
      </p:pic>
      <p:sp>
        <p:nvSpPr>
          <p:cNvPr id="6" name="TextBox 5">
            <a:extLst>
              <a:ext uri="{FF2B5EF4-FFF2-40B4-BE49-F238E27FC236}">
                <a16:creationId xmlns:a16="http://schemas.microsoft.com/office/drawing/2014/main" id="{EC060394-9FB9-714C-33E4-8F3850D692E2}"/>
              </a:ext>
            </a:extLst>
          </p:cNvPr>
          <p:cNvSpPr txBox="1"/>
          <p:nvPr/>
        </p:nvSpPr>
        <p:spPr>
          <a:xfrm>
            <a:off x="767063" y="415305"/>
            <a:ext cx="6138042" cy="523220"/>
          </a:xfrm>
          <a:prstGeom prst="rect">
            <a:avLst/>
          </a:prstGeom>
          <a:noFill/>
        </p:spPr>
        <p:txBody>
          <a:bodyPr wrap="square" rtlCol="0">
            <a:spAutoFit/>
          </a:bodyPr>
          <a:lstStyle/>
          <a:p>
            <a:r>
              <a:rPr lang="en-GB" sz="2800" b="1" dirty="0">
                <a:latin typeface="Avenir Black"/>
              </a:rPr>
              <a:t>Introduce Full of Beans to your club</a:t>
            </a:r>
          </a:p>
        </p:txBody>
      </p:sp>
      <p:sp>
        <p:nvSpPr>
          <p:cNvPr id="7" name="TextBox 6">
            <a:extLst>
              <a:ext uri="{FF2B5EF4-FFF2-40B4-BE49-F238E27FC236}">
                <a16:creationId xmlns:a16="http://schemas.microsoft.com/office/drawing/2014/main" id="{47C1A54C-F686-8382-350E-8BDA8C900E1B}"/>
              </a:ext>
            </a:extLst>
          </p:cNvPr>
          <p:cNvSpPr txBox="1"/>
          <p:nvPr/>
        </p:nvSpPr>
        <p:spPr>
          <a:xfrm>
            <a:off x="767063" y="938525"/>
            <a:ext cx="7796169" cy="4524315"/>
          </a:xfrm>
          <a:prstGeom prst="rect">
            <a:avLst/>
          </a:prstGeom>
          <a:noFill/>
        </p:spPr>
        <p:txBody>
          <a:bodyPr wrap="square" rtlCol="0">
            <a:spAutoFit/>
          </a:bodyPr>
          <a:lstStyle/>
          <a:p>
            <a:r>
              <a:rPr lang="en-GB" b="1" dirty="0">
                <a:latin typeface="Avenir Black"/>
              </a:rPr>
              <a:t>How to introduce the mission</a:t>
            </a:r>
          </a:p>
          <a:p>
            <a:endParaRPr lang="en-GB" dirty="0">
              <a:latin typeface="Avenir Black"/>
            </a:endParaRPr>
          </a:p>
          <a:p>
            <a:r>
              <a:rPr lang="en-GB" dirty="0">
                <a:latin typeface="Avenir Black"/>
              </a:rPr>
              <a:t>“We’re on a mission to superpower our city and make us all Full of Beans! First, we’re on a discovery mission. Who knows what legumes are? </a:t>
            </a:r>
          </a:p>
          <a:p>
            <a:r>
              <a:rPr lang="en-GB" dirty="0">
                <a:latin typeface="Avenir Black"/>
              </a:rPr>
              <a:t>(give children the opportunity to answer) </a:t>
            </a:r>
          </a:p>
          <a:p>
            <a:endParaRPr lang="en-GB" dirty="0">
              <a:latin typeface="Avenir Black"/>
            </a:endParaRPr>
          </a:p>
          <a:p>
            <a:r>
              <a:rPr lang="en-GB" b="1" dirty="0">
                <a:latin typeface="Avenir Black"/>
              </a:rPr>
              <a:t>Note: Take a look at the leader guide to find information regarding beans and pulses so you’re equipped to provide information and answer questions </a:t>
            </a:r>
          </a:p>
          <a:p>
            <a:endParaRPr lang="en-GB" dirty="0">
              <a:latin typeface="Avenir Black"/>
            </a:endParaRPr>
          </a:p>
          <a:p>
            <a:r>
              <a:rPr lang="en-GB" dirty="0">
                <a:latin typeface="Avenir Black"/>
              </a:rPr>
              <a:t>Key messages to get across:</a:t>
            </a:r>
          </a:p>
          <a:p>
            <a:pPr marL="285750" indent="-285750">
              <a:buFont typeface="Arial" panose="020B0604020202020204" pitchFamily="34" charset="0"/>
              <a:buChar char="•"/>
            </a:pPr>
            <a:r>
              <a:rPr lang="en-GB" dirty="0">
                <a:latin typeface="Avenir Black"/>
              </a:rPr>
              <a:t>Set the scene: Why are the children completing the Full of Beans activities? To discover how brilliant beans and pulses are </a:t>
            </a:r>
          </a:p>
          <a:p>
            <a:pPr marL="285750" indent="-285750">
              <a:buFont typeface="Arial" panose="020B0604020202020204" pitchFamily="34" charset="0"/>
              <a:buChar char="•"/>
            </a:pPr>
            <a:r>
              <a:rPr lang="en-GB" dirty="0">
                <a:latin typeface="Avenir Black"/>
              </a:rPr>
              <a:t>Get the children thinking about what beans and pulses they’ve had before</a:t>
            </a:r>
          </a:p>
          <a:p>
            <a:pPr marL="285750" indent="-285750">
              <a:buFont typeface="Arial" panose="020B0604020202020204" pitchFamily="34" charset="0"/>
              <a:buChar char="•"/>
            </a:pPr>
            <a:r>
              <a:rPr lang="en-GB" dirty="0">
                <a:latin typeface="Avenir Black"/>
              </a:rPr>
              <a:t>Get the children excited for the activities ahead! </a:t>
            </a:r>
          </a:p>
          <a:p>
            <a:pPr marL="285750" indent="-285750">
              <a:buFont typeface="Arial" panose="020B0604020202020204" pitchFamily="34" charset="0"/>
              <a:buChar char="•"/>
            </a:pPr>
            <a:endParaRPr lang="en-GB" dirty="0">
              <a:solidFill>
                <a:srgbClr val="FF0000"/>
              </a:solidFill>
              <a:latin typeface="Avenir Black"/>
            </a:endParaRPr>
          </a:p>
          <a:p>
            <a:pPr marL="285750" indent="-285750">
              <a:buFont typeface="Arial" panose="020B0604020202020204" pitchFamily="34" charset="0"/>
              <a:buChar char="•"/>
            </a:pPr>
            <a:endParaRPr lang="en-GB" dirty="0">
              <a:latin typeface="Avenir Black"/>
            </a:endParaRPr>
          </a:p>
        </p:txBody>
      </p:sp>
      <p:pic>
        <p:nvPicPr>
          <p:cNvPr id="11" name="Picture 10" descr="A blue and white page with text&#10;&#10;AI-generated content may be incorrect.">
            <a:extLst>
              <a:ext uri="{FF2B5EF4-FFF2-40B4-BE49-F238E27FC236}">
                <a16:creationId xmlns:a16="http://schemas.microsoft.com/office/drawing/2014/main" id="{824BE0E6-4B77-7D90-EE1E-5FBC0AE53CA4}"/>
              </a:ext>
            </a:extLst>
          </p:cNvPr>
          <p:cNvPicPr>
            <a:picLocks noChangeAspect="1"/>
          </p:cNvPicPr>
          <p:nvPr/>
        </p:nvPicPr>
        <p:blipFill>
          <a:blip r:embed="rId7"/>
          <a:stretch>
            <a:fillRect/>
          </a:stretch>
        </p:blipFill>
        <p:spPr>
          <a:xfrm>
            <a:off x="8723870" y="677486"/>
            <a:ext cx="3133913" cy="4430704"/>
          </a:xfrm>
          <a:prstGeom prst="rect">
            <a:avLst/>
          </a:prstGeom>
        </p:spPr>
      </p:pic>
    </p:spTree>
    <p:extLst>
      <p:ext uri="{BB962C8B-B14F-4D97-AF65-F5344CB8AC3E}">
        <p14:creationId xmlns:p14="http://schemas.microsoft.com/office/powerpoint/2010/main" val="4215196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4A39F-9CB7-7F67-76E6-9AA33781B62B}"/>
            </a:ext>
          </a:extLst>
        </p:cNvPr>
        <p:cNvGrpSpPr/>
        <p:nvPr/>
      </p:nvGrpSpPr>
      <p:grpSpPr>
        <a:xfrm>
          <a:off x="0" y="0"/>
          <a:ext cx="0" cy="0"/>
          <a:chOff x="0" y="0"/>
          <a:chExt cx="0" cy="0"/>
        </a:xfrm>
      </p:grpSpPr>
      <p:pic>
        <p:nvPicPr>
          <p:cNvPr id="2" name="Picture 1" descr="A picture containing plant, agave&#10;&#10;Description automatically generated">
            <a:extLst>
              <a:ext uri="{FF2B5EF4-FFF2-40B4-BE49-F238E27FC236}">
                <a16:creationId xmlns:a16="http://schemas.microsoft.com/office/drawing/2014/main" id="{7D774C1E-513D-4211-42C7-FC17B1760A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5" y="0"/>
            <a:ext cx="12190815" cy="6858000"/>
          </a:xfrm>
          <a:prstGeom prst="rect">
            <a:avLst/>
          </a:prstGeom>
        </p:spPr>
      </p:pic>
      <p:pic>
        <p:nvPicPr>
          <p:cNvPr id="4" name="Picture 3" descr="Shape&#10;&#10;Description automatically generated">
            <a:extLst>
              <a:ext uri="{FF2B5EF4-FFF2-40B4-BE49-F238E27FC236}">
                <a16:creationId xmlns:a16="http://schemas.microsoft.com/office/drawing/2014/main" id="{B4E10B86-743E-BF96-4B65-7F12B60A1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1204" y="-295837"/>
            <a:ext cx="19249262" cy="7449671"/>
          </a:xfrm>
          <a:prstGeom prst="rect">
            <a:avLst/>
          </a:prstGeom>
        </p:spPr>
      </p:pic>
      <p:pic>
        <p:nvPicPr>
          <p:cNvPr id="3" name="Picture 2" descr="A hand holding a fork&#10;&#10;Description automatically generated">
            <a:extLst>
              <a:ext uri="{FF2B5EF4-FFF2-40B4-BE49-F238E27FC236}">
                <a16:creationId xmlns:a16="http://schemas.microsoft.com/office/drawing/2014/main" id="{B2B93337-8891-9C00-0E05-41E2F3C77F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2945" y="5325438"/>
            <a:ext cx="2331410" cy="1352865"/>
          </a:xfrm>
          <a:prstGeom prst="rect">
            <a:avLst/>
          </a:prstGeom>
          <a:ln>
            <a:noFill/>
          </a:ln>
          <a:effectLst>
            <a:outerShdw blurRad="292100" dist="139700" dir="2700000" algn="tl" rotWithShape="0">
              <a:srgbClr val="333333">
                <a:alpha val="65000"/>
              </a:srgbClr>
            </a:outerShdw>
          </a:effectLst>
        </p:spPr>
      </p:pic>
      <p:pic>
        <p:nvPicPr>
          <p:cNvPr id="5" name="Picture 4" descr="A black and white sign with white text&#10;&#10;Description automatically generated">
            <a:extLst>
              <a:ext uri="{FF2B5EF4-FFF2-40B4-BE49-F238E27FC236}">
                <a16:creationId xmlns:a16="http://schemas.microsoft.com/office/drawing/2014/main" id="{9834F2D3-3950-A982-337E-6E431D4D6B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073" y="6312675"/>
            <a:ext cx="1515743" cy="344105"/>
          </a:xfrm>
          <a:prstGeom prst="rect">
            <a:avLst/>
          </a:prstGeom>
        </p:spPr>
      </p:pic>
      <p:sp>
        <p:nvSpPr>
          <p:cNvPr id="6" name="TextBox 5">
            <a:extLst>
              <a:ext uri="{FF2B5EF4-FFF2-40B4-BE49-F238E27FC236}">
                <a16:creationId xmlns:a16="http://schemas.microsoft.com/office/drawing/2014/main" id="{E9FFAB93-EF96-C41A-2747-ECC7E532342B}"/>
              </a:ext>
            </a:extLst>
          </p:cNvPr>
          <p:cNvSpPr txBox="1"/>
          <p:nvPr/>
        </p:nvSpPr>
        <p:spPr>
          <a:xfrm>
            <a:off x="848567" y="627276"/>
            <a:ext cx="6316718" cy="523220"/>
          </a:xfrm>
          <a:prstGeom prst="rect">
            <a:avLst/>
          </a:prstGeom>
          <a:noFill/>
        </p:spPr>
        <p:txBody>
          <a:bodyPr wrap="square" rtlCol="0">
            <a:spAutoFit/>
          </a:bodyPr>
          <a:lstStyle/>
          <a:p>
            <a:r>
              <a:rPr lang="en-GB" sz="2800" b="1" dirty="0">
                <a:latin typeface="Avenir Black"/>
              </a:rPr>
              <a:t>Full of Beans warm-up game </a:t>
            </a:r>
          </a:p>
        </p:txBody>
      </p:sp>
      <p:pic>
        <p:nvPicPr>
          <p:cNvPr id="9" name="Picture 8">
            <a:extLst>
              <a:ext uri="{FF2B5EF4-FFF2-40B4-BE49-F238E27FC236}">
                <a16:creationId xmlns:a16="http://schemas.microsoft.com/office/drawing/2014/main" id="{30CD3E76-D2A9-F5CA-E4F8-6CC5DD9EB13F}"/>
              </a:ext>
            </a:extLst>
          </p:cNvPr>
          <p:cNvPicPr>
            <a:picLocks noChangeAspect="1"/>
          </p:cNvPicPr>
          <p:nvPr/>
        </p:nvPicPr>
        <p:blipFill>
          <a:blip r:embed="rId7"/>
          <a:stretch>
            <a:fillRect/>
          </a:stretch>
        </p:blipFill>
        <p:spPr>
          <a:xfrm>
            <a:off x="8691794" y="580238"/>
            <a:ext cx="3251736" cy="4597281"/>
          </a:xfrm>
          <a:prstGeom prst="rect">
            <a:avLst/>
          </a:prstGeom>
        </p:spPr>
      </p:pic>
      <p:sp>
        <p:nvSpPr>
          <p:cNvPr id="11" name="TextBox 10">
            <a:extLst>
              <a:ext uri="{FF2B5EF4-FFF2-40B4-BE49-F238E27FC236}">
                <a16:creationId xmlns:a16="http://schemas.microsoft.com/office/drawing/2014/main" id="{74124979-AFFF-0FAD-72E8-3443DFC15160}"/>
              </a:ext>
            </a:extLst>
          </p:cNvPr>
          <p:cNvSpPr txBox="1"/>
          <p:nvPr/>
        </p:nvSpPr>
        <p:spPr>
          <a:xfrm>
            <a:off x="848567" y="1371600"/>
            <a:ext cx="7213765" cy="3416320"/>
          </a:xfrm>
          <a:prstGeom prst="rect">
            <a:avLst/>
          </a:prstGeom>
          <a:noFill/>
        </p:spPr>
        <p:txBody>
          <a:bodyPr wrap="square" rtlCol="0">
            <a:spAutoFit/>
          </a:bodyPr>
          <a:lstStyle/>
          <a:p>
            <a:r>
              <a:rPr lang="en-GB" dirty="0">
                <a:latin typeface="Avenir Black"/>
              </a:rPr>
              <a:t>This is an active game so you need a large enough space for children to spread out (can be indoors or outdoors). </a:t>
            </a:r>
          </a:p>
          <a:p>
            <a:r>
              <a:rPr lang="en-GB" dirty="0">
                <a:latin typeface="Avenir Black"/>
              </a:rPr>
              <a:t>It’s the perfect game to play to get children excited for the activities to follow. </a:t>
            </a:r>
          </a:p>
          <a:p>
            <a:endParaRPr lang="en-GB" dirty="0">
              <a:latin typeface="Avenir Black"/>
            </a:endParaRPr>
          </a:p>
          <a:p>
            <a:r>
              <a:rPr lang="en-GB" b="1" dirty="0">
                <a:latin typeface="Avenir Black"/>
              </a:rPr>
              <a:t>Instructions </a:t>
            </a:r>
            <a:endParaRPr lang="en-GB" dirty="0">
              <a:latin typeface="Avenir Black"/>
            </a:endParaRPr>
          </a:p>
          <a:p>
            <a:pPr marL="342900" indent="-342900">
              <a:buAutoNum type="arabicPeriod"/>
            </a:pPr>
            <a:r>
              <a:rPr lang="en-GB" dirty="0">
                <a:latin typeface="Avenir Black"/>
              </a:rPr>
              <a:t>Gather the group and explain the game</a:t>
            </a:r>
          </a:p>
          <a:p>
            <a:pPr marL="342900" indent="-342900">
              <a:buAutoNum type="arabicPeriod"/>
            </a:pPr>
            <a:r>
              <a:rPr lang="en-GB" dirty="0">
                <a:latin typeface="Avenir Black"/>
              </a:rPr>
              <a:t>Demonstrate the actions for each bean (ask young leaders or helpers to help demonstrate). </a:t>
            </a:r>
          </a:p>
          <a:p>
            <a:pPr marL="342900" indent="-342900">
              <a:buAutoNum type="arabicPeriod"/>
            </a:pPr>
            <a:r>
              <a:rPr lang="en-GB" dirty="0">
                <a:latin typeface="Avenir Black"/>
              </a:rPr>
              <a:t>Once the group knows the actions, call out different bean names in a random order and the children follow the correct action. </a:t>
            </a:r>
          </a:p>
          <a:p>
            <a:pPr marL="342900" indent="-342900">
              <a:buAutoNum type="arabicPeriod"/>
            </a:pPr>
            <a:r>
              <a:rPr lang="en-GB" dirty="0">
                <a:latin typeface="Avenir Black"/>
              </a:rPr>
              <a:t>Gather the group and reflect briefly, what was your favourite bean?</a:t>
            </a:r>
          </a:p>
        </p:txBody>
      </p:sp>
    </p:spTree>
    <p:extLst>
      <p:ext uri="{BB962C8B-B14F-4D97-AF65-F5344CB8AC3E}">
        <p14:creationId xmlns:p14="http://schemas.microsoft.com/office/powerpoint/2010/main" val="33303738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88d33fd-8208-4021-a110-fb39cc46314e">
      <Terms xmlns="http://schemas.microsoft.com/office/infopath/2007/PartnerControls"/>
    </lcf76f155ced4ddcb4097134ff3c332f>
    <TaxCatchAll xmlns="85b33e9b-172a-43b6-be02-ca43c6fa558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6C4A7EC0DA3AD45B8A702C71A9033F5" ma:contentTypeVersion="19" ma:contentTypeDescription="Create a new document." ma:contentTypeScope="" ma:versionID="2c053bb323c33610b0e74ca12c990863">
  <xsd:schema xmlns:xsd="http://www.w3.org/2001/XMLSchema" xmlns:xs="http://www.w3.org/2001/XMLSchema" xmlns:p="http://schemas.microsoft.com/office/2006/metadata/properties" xmlns:ns2="e88d33fd-8208-4021-a110-fb39cc46314e" xmlns:ns3="85b33e9b-172a-43b6-be02-ca43c6fa5585" targetNamespace="http://schemas.microsoft.com/office/2006/metadata/properties" ma:root="true" ma:fieldsID="2130a553974f306c9a57d578cf5e4c38" ns2:_="" ns3:_="">
    <xsd:import namespace="e88d33fd-8208-4021-a110-fb39cc46314e"/>
    <xsd:import namespace="85b33e9b-172a-43b6-be02-ca43c6fa558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8d33fd-8208-4021-a110-fb39cc4631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7eb6393-bae5-439c-9df7-ed1047f9224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5b33e9b-172a-43b6-be02-ca43c6fa558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6e2894a-ba4a-4205-b936-c45d4fc38ee5}" ma:internalName="TaxCatchAll" ma:showField="CatchAllData" ma:web="85b33e9b-172a-43b6-be02-ca43c6fa558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DDDC275-2943-4037-BB9C-D7556B04D2E3}">
  <ds:schemaRefs>
    <ds:schemaRef ds:uri="http://purl.org/dc/terms/"/>
    <ds:schemaRef ds:uri="e88d33fd-8208-4021-a110-fb39cc46314e"/>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85b33e9b-172a-43b6-be02-ca43c6fa5585"/>
    <ds:schemaRef ds:uri="http://www.w3.org/XML/1998/namespace"/>
    <ds:schemaRef ds:uri="http://purl.org/dc/dcmitype/"/>
  </ds:schemaRefs>
</ds:datastoreItem>
</file>

<file path=customXml/itemProps2.xml><?xml version="1.0" encoding="utf-8"?>
<ds:datastoreItem xmlns:ds="http://schemas.openxmlformats.org/officeDocument/2006/customXml" ds:itemID="{E2333298-2CEE-45F7-975D-BD726510C0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8d33fd-8208-4021-a110-fb39cc46314e"/>
    <ds:schemaRef ds:uri="85b33e9b-172a-43b6-be02-ca43c6fa55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07ABC56-2D55-4EAB-B464-DA6A30958EF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6687</TotalTime>
  <Words>1883</Words>
  <Application>Microsoft Office PowerPoint</Application>
  <PresentationFormat>Widescreen</PresentationFormat>
  <Paragraphs>214</Paragraphs>
  <Slides>16</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Aptos</vt:lpstr>
      <vt:lpstr>Aptos Display</vt:lpstr>
      <vt:lpstr>Arial</vt:lpstr>
      <vt:lpstr>Avenir Black</vt:lpstr>
      <vt:lpstr>Calibri</vt:lpstr>
      <vt:lpstr>Revolution Gothic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Molly Smallman</dc:creator>
  <cp:lastModifiedBy>Molly Smallman</cp:lastModifiedBy>
  <cp:revision>10</cp:revision>
  <dcterms:created xsi:type="dcterms:W3CDTF">2025-11-25T09:18:02Z</dcterms:created>
  <dcterms:modified xsi:type="dcterms:W3CDTF">2025-12-01T16:34:06Z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0x01010046C4A7EC0DA3AD45B8A702C71A9033F5</vt:lpwstr>
  </property>
  <property fmtid="{D5CDD505-2E9C-101B-9397-08002B2CF9AE}" pid="3" name="MSIP_Label_a17471b1-27ab-4640-9264-e69a67407ca3_Enabled">
    <vt:lpwstr>true</vt:lpwstr>
  </property>
  <property fmtid="{D5CDD505-2E9C-101B-9397-08002B2CF9AE}" pid="4" name="MSIP_Label_a17471b1-27ab-4640-9264-e69a67407ca3_SetDate">
    <vt:lpwstr>2025-11-25T09:18:09Z</vt:lpwstr>
  </property>
  <property fmtid="{D5CDD505-2E9C-101B-9397-08002B2CF9AE}" pid="5" name="MSIP_Label_a17471b1-27ab-4640-9264-e69a67407ca3_Method">
    <vt:lpwstr>Standard</vt:lpwstr>
  </property>
  <property fmtid="{D5CDD505-2E9C-101B-9397-08002B2CF9AE}" pid="6" name="MSIP_Label_a17471b1-27ab-4640-9264-e69a67407ca3_Name">
    <vt:lpwstr>BCC - OFFICIAL</vt:lpwstr>
  </property>
  <property fmtid="{D5CDD505-2E9C-101B-9397-08002B2CF9AE}" pid="7" name="MSIP_Label_a17471b1-27ab-4640-9264-e69a67407ca3_SiteId">
    <vt:lpwstr>699ace67-d2e4-4bcd-b303-d2bbe2b9bbf1</vt:lpwstr>
  </property>
  <property fmtid="{D5CDD505-2E9C-101B-9397-08002B2CF9AE}" pid="8" name="MSIP_Label_a17471b1-27ab-4640-9264-e69a67407ca3_ActionId">
    <vt:lpwstr>34febd6b-342e-4d7b-8c71-f370b3b5cceb</vt:lpwstr>
  </property>
  <property fmtid="{D5CDD505-2E9C-101B-9397-08002B2CF9AE}" pid="9" name="MSIP_Label_a17471b1-27ab-4640-9264-e69a67407ca3_ContentBits">
    <vt:lpwstr>2</vt:lpwstr>
  </property>
  <property fmtid="{D5CDD505-2E9C-101B-9397-08002B2CF9AE}" pid="10" name="MSIP_Label_a17471b1-27ab-4640-9264-e69a67407ca3_Tag">
    <vt:lpwstr>10, 3, 0, 2</vt:lpwstr>
  </property>
  <property fmtid="{D5CDD505-2E9C-101B-9397-08002B2CF9AE}" pid="11" name="ClassificationContentMarkingFooterLocations">
    <vt:lpwstr>office theme:8</vt:lpwstr>
  </property>
  <property fmtid="{D5CDD505-2E9C-101B-9397-08002B2CF9AE}" pid="12" name="ClassificationContentMarkingFooterText">
    <vt:lpwstr>OFFICIAL</vt:lpwstr>
  </property>
  <property fmtid="{D5CDD505-2E9C-101B-9397-08002B2CF9AE}" pid="13" name="MediaServiceImageTags">
    <vt:lpwstr/>
  </property>
</Properties>
</file>